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313" r:id="rId4"/>
    <p:sldId id="259" r:id="rId5"/>
    <p:sldId id="312" r:id="rId6"/>
    <p:sldId id="310" r:id="rId7"/>
    <p:sldId id="316" r:id="rId8"/>
    <p:sldId id="317" r:id="rId9"/>
    <p:sldId id="315" r:id="rId10"/>
    <p:sldId id="306" r:id="rId11"/>
    <p:sldId id="311" r:id="rId12"/>
    <p:sldId id="262" r:id="rId13"/>
    <p:sldId id="318" r:id="rId14"/>
    <p:sldId id="263" r:id="rId15"/>
    <p:sldId id="260" r:id="rId16"/>
    <p:sldId id="341" r:id="rId17"/>
    <p:sldId id="307" r:id="rId18"/>
    <p:sldId id="309" r:id="rId19"/>
    <p:sldId id="268" r:id="rId20"/>
    <p:sldId id="319" r:id="rId21"/>
    <p:sldId id="320" r:id="rId22"/>
    <p:sldId id="321" r:id="rId23"/>
    <p:sldId id="358" r:id="rId24"/>
    <p:sldId id="322" r:id="rId25"/>
    <p:sldId id="359" r:id="rId26"/>
    <p:sldId id="360" r:id="rId27"/>
    <p:sldId id="361" r:id="rId28"/>
    <p:sldId id="327" r:id="rId29"/>
    <p:sldId id="340" r:id="rId30"/>
    <p:sldId id="329" r:id="rId31"/>
    <p:sldId id="345" r:id="rId32"/>
    <p:sldId id="348" r:id="rId33"/>
    <p:sldId id="351" r:id="rId34"/>
    <p:sldId id="354" r:id="rId35"/>
    <p:sldId id="357" r:id="rId36"/>
    <p:sldId id="343" r:id="rId37"/>
    <p:sldId id="344" r:id="rId38"/>
    <p:sldId id="346" r:id="rId39"/>
    <p:sldId id="347" r:id="rId40"/>
    <p:sldId id="349" r:id="rId41"/>
    <p:sldId id="350" r:id="rId42"/>
    <p:sldId id="352" r:id="rId43"/>
    <p:sldId id="353" r:id="rId44"/>
    <p:sldId id="355" r:id="rId45"/>
    <p:sldId id="356" r:id="rId4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FF"/>
    <a:srgbClr val="44677D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7" autoAdjust="0"/>
  </p:normalViewPr>
  <p:slideViewPr>
    <p:cSldViewPr snapToGrid="0" snapToObjects="1">
      <p:cViewPr>
        <p:scale>
          <a:sx n="86" d="100"/>
          <a:sy n="86" d="100"/>
        </p:scale>
        <p:origin x="-906" y="-7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D9D2F1-6C92-AB49-9607-2C2206D44D32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BCCF3CDF-F851-D049-A578-69E432804C17}">
      <dgm:prSet phldrT="[Text]" custT="1"/>
      <dgm:spPr/>
      <dgm:t>
        <a:bodyPr/>
        <a:lstStyle/>
        <a:p>
          <a:r>
            <a:rPr lang="en-US" sz="1200" dirty="0" smtClean="0">
              <a:latin typeface="Avenir Book"/>
              <a:cs typeface="Avenir Book"/>
            </a:rPr>
            <a:t>Sequence</a:t>
          </a:r>
          <a:endParaRPr lang="en-US" sz="1200" dirty="0">
            <a:latin typeface="Avenir Book"/>
            <a:cs typeface="Avenir Book"/>
          </a:endParaRPr>
        </a:p>
      </dgm:t>
    </dgm:pt>
    <dgm:pt modelId="{A25BF0EC-166F-5641-B6D4-89849A18A6EB}" type="parTrans" cxnId="{304D5399-28E0-434F-A411-9A2382CE6611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B4724FE1-F6F8-2344-B5E3-5207D59DE177}" type="sibTrans" cxnId="{304D5399-28E0-434F-A411-9A2382CE6611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1E8B6B43-58BC-9842-8C03-802142286556}">
      <dgm:prSet phldrT="[Text]" custT="1"/>
      <dgm:spPr/>
      <dgm:t>
        <a:bodyPr/>
        <a:lstStyle/>
        <a:p>
          <a:r>
            <a:rPr lang="en-US" sz="1200" dirty="0" smtClean="0">
              <a:latin typeface="Avenir Book"/>
              <a:cs typeface="Avenir Book"/>
            </a:rPr>
            <a:t>Computational prediction</a:t>
          </a:r>
          <a:endParaRPr lang="en-US" sz="1200" dirty="0">
            <a:latin typeface="Avenir Book"/>
            <a:cs typeface="Avenir Book"/>
          </a:endParaRPr>
        </a:p>
      </dgm:t>
    </dgm:pt>
    <dgm:pt modelId="{24A23710-408C-6E4E-BB97-7CB22418F257}" type="parTrans" cxnId="{907E87DE-B41E-BC45-AB47-832C5FC779DA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A35242C0-8AF3-2642-B970-D961287578CD}" type="sibTrans" cxnId="{907E87DE-B41E-BC45-AB47-832C5FC779DA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FD8D9802-03E0-7446-B226-E6A990BBC314}">
      <dgm:prSet phldrT="[Text]" custT="1"/>
      <dgm:spPr/>
      <dgm:t>
        <a:bodyPr/>
        <a:lstStyle/>
        <a:p>
          <a:r>
            <a:rPr lang="en-US" sz="1200" dirty="0" smtClean="0">
              <a:latin typeface="Avenir Book"/>
              <a:cs typeface="Avenir Book"/>
            </a:rPr>
            <a:t>DNA Synthesis</a:t>
          </a:r>
          <a:endParaRPr lang="en-US" sz="1200" dirty="0">
            <a:latin typeface="Avenir Book"/>
            <a:cs typeface="Avenir Book"/>
          </a:endParaRPr>
        </a:p>
      </dgm:t>
    </dgm:pt>
    <dgm:pt modelId="{4878326E-8609-884C-9936-5861C4E57B98}" type="parTrans" cxnId="{93F79C9E-669F-084A-8456-774F836D1331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8BFA2CB7-1673-BA49-ADD2-34DBA763ED0D}" type="sibTrans" cxnId="{93F79C9E-669F-084A-8456-774F836D1331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76781348-E0F0-524E-AF15-C830789B5FFA}">
      <dgm:prSet phldrT="[Text]" custT="1"/>
      <dgm:spPr/>
      <dgm:t>
        <a:bodyPr/>
        <a:lstStyle/>
        <a:p>
          <a:r>
            <a:rPr lang="en-US" sz="1200" dirty="0" smtClean="0">
              <a:latin typeface="Avenir Book"/>
              <a:cs typeface="Avenir Book"/>
            </a:rPr>
            <a:t>Expression</a:t>
          </a:r>
          <a:r>
            <a:rPr lang="en-US" sz="1200" dirty="0" smtClean="0">
              <a:latin typeface="Avenir Book"/>
              <a:cs typeface="Avenir Book"/>
            </a:rPr>
            <a:t>/ Isolation</a:t>
          </a:r>
          <a:endParaRPr lang="en-US" sz="1200" dirty="0">
            <a:latin typeface="Avenir Book"/>
            <a:cs typeface="Avenir Book"/>
          </a:endParaRPr>
        </a:p>
      </dgm:t>
    </dgm:pt>
    <dgm:pt modelId="{C26AA8CA-6BA7-EC4F-A619-7B2625630ABD}" type="parTrans" cxnId="{7ACA1C5D-4B9E-FF46-AE1E-3729A8FBDA2C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5CCF3336-0739-014D-B405-09A6686102ED}" type="sibTrans" cxnId="{7ACA1C5D-4B9E-FF46-AE1E-3729A8FBDA2C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4395BE19-C096-2548-ABFF-29E1B9102CF5}">
      <dgm:prSet phldrT="[Text]" custT="1"/>
      <dgm:spPr/>
      <dgm:t>
        <a:bodyPr/>
        <a:lstStyle/>
        <a:p>
          <a:r>
            <a:rPr lang="en-US" sz="1200" dirty="0" smtClean="0">
              <a:latin typeface="Avenir Book"/>
              <a:cs typeface="Avenir Book"/>
            </a:rPr>
            <a:t>Functional Characterization</a:t>
          </a:r>
          <a:endParaRPr lang="en-US" sz="1200" dirty="0">
            <a:latin typeface="Avenir Book"/>
            <a:cs typeface="Avenir Book"/>
          </a:endParaRPr>
        </a:p>
      </dgm:t>
    </dgm:pt>
    <dgm:pt modelId="{F125EB85-DC51-014F-A8A1-0587A55469B8}" type="parTrans" cxnId="{6C40DC92-16FF-EA4B-B331-410A9E42070C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A01C6194-CB46-854A-8AA2-1EFC5A3ACABD}" type="sibTrans" cxnId="{6C40DC92-16FF-EA4B-B331-410A9E42070C}">
      <dgm:prSet/>
      <dgm:spPr/>
      <dgm:t>
        <a:bodyPr/>
        <a:lstStyle/>
        <a:p>
          <a:endParaRPr lang="en-US" sz="1800">
            <a:latin typeface="Avenir Book"/>
            <a:cs typeface="Avenir Book"/>
          </a:endParaRPr>
        </a:p>
      </dgm:t>
    </dgm:pt>
    <dgm:pt modelId="{23C147E5-1FD6-FC49-A9E9-8F49A2184DC4}">
      <dgm:prSet phldrT="[Text]" custT="1"/>
      <dgm:spPr/>
      <dgm:t>
        <a:bodyPr/>
        <a:lstStyle/>
        <a:p>
          <a:r>
            <a:rPr lang="en-US" sz="1200" dirty="0" smtClean="0">
              <a:latin typeface="Avenir Book"/>
              <a:cs typeface="Avenir Book"/>
            </a:rPr>
            <a:t>$$$</a:t>
          </a:r>
          <a:endParaRPr lang="en-US" sz="1200" dirty="0">
            <a:latin typeface="Avenir Book"/>
            <a:cs typeface="Avenir Book"/>
          </a:endParaRPr>
        </a:p>
      </dgm:t>
    </dgm:pt>
    <dgm:pt modelId="{A955BD03-8AA0-C549-B4D1-9E1643983B5E}" type="parTrans" cxnId="{7D3FF674-569B-0249-B88F-F0616B28DC2F}">
      <dgm:prSet/>
      <dgm:spPr/>
      <dgm:t>
        <a:bodyPr/>
        <a:lstStyle/>
        <a:p>
          <a:endParaRPr lang="en-US"/>
        </a:p>
      </dgm:t>
    </dgm:pt>
    <dgm:pt modelId="{9ED557B3-D1EC-A94E-9505-AF8B893B8D28}" type="sibTrans" cxnId="{7D3FF674-569B-0249-B88F-F0616B28DC2F}">
      <dgm:prSet/>
      <dgm:spPr/>
      <dgm:t>
        <a:bodyPr/>
        <a:lstStyle/>
        <a:p>
          <a:endParaRPr lang="en-US"/>
        </a:p>
      </dgm:t>
    </dgm:pt>
    <dgm:pt modelId="{8AEEF3F0-342F-F344-BA27-0CF6EC0E9F13}" type="pres">
      <dgm:prSet presAssocID="{90D9D2F1-6C92-AB49-9607-2C2206D44D32}" presName="Name0" presStyleCnt="0">
        <dgm:presLayoutVars>
          <dgm:dir/>
          <dgm:resizeHandles val="exact"/>
        </dgm:presLayoutVars>
      </dgm:prSet>
      <dgm:spPr/>
    </dgm:pt>
    <dgm:pt modelId="{C0B5FB70-269F-014E-97DC-F83034B4F970}" type="pres">
      <dgm:prSet presAssocID="{BCCF3CDF-F851-D049-A578-69E432804C17}" presName="parTxOnly" presStyleLbl="node1" presStyleIdx="0" presStyleCnt="6" custScaleX="8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49F80-0415-4543-BFAB-4351C72A53B0}" type="pres">
      <dgm:prSet presAssocID="{B4724FE1-F6F8-2344-B5E3-5207D59DE177}" presName="parSpace" presStyleCnt="0"/>
      <dgm:spPr/>
    </dgm:pt>
    <dgm:pt modelId="{69442AB2-235B-7245-9FB8-A64CEA1C25E1}" type="pres">
      <dgm:prSet presAssocID="{1E8B6B43-58BC-9842-8C03-80214228655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BB86A-764F-2D49-BE84-B57BD1D0BFFE}" type="pres">
      <dgm:prSet presAssocID="{A35242C0-8AF3-2642-B970-D961287578CD}" presName="parSpace" presStyleCnt="0"/>
      <dgm:spPr/>
    </dgm:pt>
    <dgm:pt modelId="{D0368C30-D50D-9B45-87E2-72454A7C07A5}" type="pres">
      <dgm:prSet presAssocID="{FD8D9802-03E0-7446-B226-E6A990BBC314}" presName="parTxOnly" presStyleLbl="node1" presStyleIdx="2" presStyleCnt="6" custScaleX="82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92CB4-2383-E644-81BA-E3FE3DD2BF4F}" type="pres">
      <dgm:prSet presAssocID="{8BFA2CB7-1673-BA49-ADD2-34DBA763ED0D}" presName="parSpace" presStyleCnt="0"/>
      <dgm:spPr/>
    </dgm:pt>
    <dgm:pt modelId="{57CE3CAC-8BF4-E04F-85E9-55079F6E8BBB}" type="pres">
      <dgm:prSet presAssocID="{76781348-E0F0-524E-AF15-C830789B5FFA}" presName="parTxOnly" presStyleLbl="node1" presStyleIdx="3" presStyleCnt="6" custScaleX="93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F31FB-8D12-E64C-9323-E87CEEFA890D}" type="pres">
      <dgm:prSet presAssocID="{5CCF3336-0739-014D-B405-09A6686102ED}" presName="parSpace" presStyleCnt="0"/>
      <dgm:spPr/>
    </dgm:pt>
    <dgm:pt modelId="{D7E8F039-03E9-6146-B419-4BFA61272F08}" type="pres">
      <dgm:prSet presAssocID="{4395BE19-C096-2548-ABFF-29E1B9102CF5}" presName="parTxOnly" presStyleLbl="node1" presStyleIdx="4" presStyleCnt="6" custScaleX="108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76FDB8-E019-844B-A8E3-586F9A03DB21}" type="pres">
      <dgm:prSet presAssocID="{A01C6194-CB46-854A-8AA2-1EFC5A3ACABD}" presName="parSpace" presStyleCnt="0"/>
      <dgm:spPr/>
    </dgm:pt>
    <dgm:pt modelId="{C273CD32-5CA3-9C41-8212-D561AB99FF38}" type="pres">
      <dgm:prSet presAssocID="{23C147E5-1FD6-FC49-A9E9-8F49A2184DC4}" presName="parTxOnly" presStyleLbl="node1" presStyleIdx="5" presStyleCnt="6" custScaleX="774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40DC92-16FF-EA4B-B331-410A9E42070C}" srcId="{90D9D2F1-6C92-AB49-9607-2C2206D44D32}" destId="{4395BE19-C096-2548-ABFF-29E1B9102CF5}" srcOrd="4" destOrd="0" parTransId="{F125EB85-DC51-014F-A8A1-0587A55469B8}" sibTransId="{A01C6194-CB46-854A-8AA2-1EFC5A3ACABD}"/>
    <dgm:cxn modelId="{93F79C9E-669F-084A-8456-774F836D1331}" srcId="{90D9D2F1-6C92-AB49-9607-2C2206D44D32}" destId="{FD8D9802-03E0-7446-B226-E6A990BBC314}" srcOrd="2" destOrd="0" parTransId="{4878326E-8609-884C-9936-5861C4E57B98}" sibTransId="{8BFA2CB7-1673-BA49-ADD2-34DBA763ED0D}"/>
    <dgm:cxn modelId="{0D4A269A-E164-2948-9977-9772FE0FE771}" type="presOf" srcId="{23C147E5-1FD6-FC49-A9E9-8F49A2184DC4}" destId="{C273CD32-5CA3-9C41-8212-D561AB99FF38}" srcOrd="0" destOrd="0" presId="urn:microsoft.com/office/officeart/2005/8/layout/hChevron3"/>
    <dgm:cxn modelId="{BA2CD1CA-61A4-1F43-9B23-4C89446EA5FE}" type="presOf" srcId="{BCCF3CDF-F851-D049-A578-69E432804C17}" destId="{C0B5FB70-269F-014E-97DC-F83034B4F970}" srcOrd="0" destOrd="0" presId="urn:microsoft.com/office/officeart/2005/8/layout/hChevron3"/>
    <dgm:cxn modelId="{A37C660C-4458-444E-A3A6-98BEB838C417}" type="presOf" srcId="{90D9D2F1-6C92-AB49-9607-2C2206D44D32}" destId="{8AEEF3F0-342F-F344-BA27-0CF6EC0E9F13}" srcOrd="0" destOrd="0" presId="urn:microsoft.com/office/officeart/2005/8/layout/hChevron3"/>
    <dgm:cxn modelId="{397525B6-F375-1349-AF68-9688CF3BD8AF}" type="presOf" srcId="{76781348-E0F0-524E-AF15-C830789B5FFA}" destId="{57CE3CAC-8BF4-E04F-85E9-55079F6E8BBB}" srcOrd="0" destOrd="0" presId="urn:microsoft.com/office/officeart/2005/8/layout/hChevron3"/>
    <dgm:cxn modelId="{75A66579-83DA-D44B-AB0C-AB887F1354E3}" type="presOf" srcId="{1E8B6B43-58BC-9842-8C03-802142286556}" destId="{69442AB2-235B-7245-9FB8-A64CEA1C25E1}" srcOrd="0" destOrd="0" presId="urn:microsoft.com/office/officeart/2005/8/layout/hChevron3"/>
    <dgm:cxn modelId="{907E87DE-B41E-BC45-AB47-832C5FC779DA}" srcId="{90D9D2F1-6C92-AB49-9607-2C2206D44D32}" destId="{1E8B6B43-58BC-9842-8C03-802142286556}" srcOrd="1" destOrd="0" parTransId="{24A23710-408C-6E4E-BB97-7CB22418F257}" sibTransId="{A35242C0-8AF3-2642-B970-D961287578CD}"/>
    <dgm:cxn modelId="{7D3FF674-569B-0249-B88F-F0616B28DC2F}" srcId="{90D9D2F1-6C92-AB49-9607-2C2206D44D32}" destId="{23C147E5-1FD6-FC49-A9E9-8F49A2184DC4}" srcOrd="5" destOrd="0" parTransId="{A955BD03-8AA0-C549-B4D1-9E1643983B5E}" sibTransId="{9ED557B3-D1EC-A94E-9505-AF8B893B8D28}"/>
    <dgm:cxn modelId="{61DF56E1-6DF2-B644-A3AA-A966D5DC2FA3}" type="presOf" srcId="{FD8D9802-03E0-7446-B226-E6A990BBC314}" destId="{D0368C30-D50D-9B45-87E2-72454A7C07A5}" srcOrd="0" destOrd="0" presId="urn:microsoft.com/office/officeart/2005/8/layout/hChevron3"/>
    <dgm:cxn modelId="{304D5399-28E0-434F-A411-9A2382CE6611}" srcId="{90D9D2F1-6C92-AB49-9607-2C2206D44D32}" destId="{BCCF3CDF-F851-D049-A578-69E432804C17}" srcOrd="0" destOrd="0" parTransId="{A25BF0EC-166F-5641-B6D4-89849A18A6EB}" sibTransId="{B4724FE1-F6F8-2344-B5E3-5207D59DE177}"/>
    <dgm:cxn modelId="{5FC32385-F64A-5644-A71E-41B6951106DA}" type="presOf" srcId="{4395BE19-C096-2548-ABFF-29E1B9102CF5}" destId="{D7E8F039-03E9-6146-B419-4BFA61272F08}" srcOrd="0" destOrd="0" presId="urn:microsoft.com/office/officeart/2005/8/layout/hChevron3"/>
    <dgm:cxn modelId="{7ACA1C5D-4B9E-FF46-AE1E-3729A8FBDA2C}" srcId="{90D9D2F1-6C92-AB49-9607-2C2206D44D32}" destId="{76781348-E0F0-524E-AF15-C830789B5FFA}" srcOrd="3" destOrd="0" parTransId="{C26AA8CA-6BA7-EC4F-A619-7B2625630ABD}" sibTransId="{5CCF3336-0739-014D-B405-09A6686102ED}"/>
    <dgm:cxn modelId="{36836C8E-3552-B34B-8539-BDAF925F4761}" type="presParOf" srcId="{8AEEF3F0-342F-F344-BA27-0CF6EC0E9F13}" destId="{C0B5FB70-269F-014E-97DC-F83034B4F970}" srcOrd="0" destOrd="0" presId="urn:microsoft.com/office/officeart/2005/8/layout/hChevron3"/>
    <dgm:cxn modelId="{404D6983-ECBB-5842-A472-2A233E693999}" type="presParOf" srcId="{8AEEF3F0-342F-F344-BA27-0CF6EC0E9F13}" destId="{DF649F80-0415-4543-BFAB-4351C72A53B0}" srcOrd="1" destOrd="0" presId="urn:microsoft.com/office/officeart/2005/8/layout/hChevron3"/>
    <dgm:cxn modelId="{0E16936A-20A0-4B4D-8EAB-331ACD4FB9CC}" type="presParOf" srcId="{8AEEF3F0-342F-F344-BA27-0CF6EC0E9F13}" destId="{69442AB2-235B-7245-9FB8-A64CEA1C25E1}" srcOrd="2" destOrd="0" presId="urn:microsoft.com/office/officeart/2005/8/layout/hChevron3"/>
    <dgm:cxn modelId="{C5C9AA5F-3676-014B-9E56-F6AE9B38A628}" type="presParOf" srcId="{8AEEF3F0-342F-F344-BA27-0CF6EC0E9F13}" destId="{6AEBB86A-764F-2D49-BE84-B57BD1D0BFFE}" srcOrd="3" destOrd="0" presId="urn:microsoft.com/office/officeart/2005/8/layout/hChevron3"/>
    <dgm:cxn modelId="{D339FD96-0CCF-104C-83ED-DA5750D413AF}" type="presParOf" srcId="{8AEEF3F0-342F-F344-BA27-0CF6EC0E9F13}" destId="{D0368C30-D50D-9B45-87E2-72454A7C07A5}" srcOrd="4" destOrd="0" presId="urn:microsoft.com/office/officeart/2005/8/layout/hChevron3"/>
    <dgm:cxn modelId="{F7FB8518-46B9-F840-AE1F-6DD8A88B404B}" type="presParOf" srcId="{8AEEF3F0-342F-F344-BA27-0CF6EC0E9F13}" destId="{52A92CB4-2383-E644-81BA-E3FE3DD2BF4F}" srcOrd="5" destOrd="0" presId="urn:microsoft.com/office/officeart/2005/8/layout/hChevron3"/>
    <dgm:cxn modelId="{28412A06-217F-CC4B-B109-C30F60E5A91C}" type="presParOf" srcId="{8AEEF3F0-342F-F344-BA27-0CF6EC0E9F13}" destId="{57CE3CAC-8BF4-E04F-85E9-55079F6E8BBB}" srcOrd="6" destOrd="0" presId="urn:microsoft.com/office/officeart/2005/8/layout/hChevron3"/>
    <dgm:cxn modelId="{5C995AE1-9CA8-5543-B04B-91E91F35F60B}" type="presParOf" srcId="{8AEEF3F0-342F-F344-BA27-0CF6EC0E9F13}" destId="{075F31FB-8D12-E64C-9323-E87CEEFA890D}" srcOrd="7" destOrd="0" presId="urn:microsoft.com/office/officeart/2005/8/layout/hChevron3"/>
    <dgm:cxn modelId="{2EC0B0BC-4CD0-034F-840C-4FF236F4ABA1}" type="presParOf" srcId="{8AEEF3F0-342F-F344-BA27-0CF6EC0E9F13}" destId="{D7E8F039-03E9-6146-B419-4BFA61272F08}" srcOrd="8" destOrd="0" presId="urn:microsoft.com/office/officeart/2005/8/layout/hChevron3"/>
    <dgm:cxn modelId="{842B5EF1-B9AC-594A-9D33-4D70A3B2F8EB}" type="presParOf" srcId="{8AEEF3F0-342F-F344-BA27-0CF6EC0E9F13}" destId="{5776FDB8-E019-844B-A8E3-586F9A03DB21}" srcOrd="9" destOrd="0" presId="urn:microsoft.com/office/officeart/2005/8/layout/hChevron3"/>
    <dgm:cxn modelId="{3A1FF772-F978-A549-859B-368804D58A9D}" type="presParOf" srcId="{8AEEF3F0-342F-F344-BA27-0CF6EC0E9F13}" destId="{C273CD32-5CA3-9C41-8212-D561AB99FF3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5FB70-269F-014E-97DC-F83034B4F970}">
      <dsp:nvSpPr>
        <dsp:cNvPr id="0" name=""/>
        <dsp:cNvSpPr/>
      </dsp:nvSpPr>
      <dsp:spPr>
        <a:xfrm>
          <a:off x="3807" y="168614"/>
          <a:ext cx="1706566" cy="8068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venir Book"/>
              <a:cs typeface="Avenir Book"/>
            </a:rPr>
            <a:t>Sequence</a:t>
          </a:r>
          <a:endParaRPr lang="en-US" sz="1200" kern="1200" dirty="0">
            <a:latin typeface="Avenir Book"/>
            <a:cs typeface="Avenir Book"/>
          </a:endParaRPr>
        </a:p>
      </dsp:txBody>
      <dsp:txXfrm>
        <a:off x="3807" y="168614"/>
        <a:ext cx="1504866" cy="806801"/>
      </dsp:txXfrm>
    </dsp:sp>
    <dsp:sp modelId="{69442AB2-235B-7245-9FB8-A64CEA1C25E1}">
      <dsp:nvSpPr>
        <dsp:cNvPr id="0" name=""/>
        <dsp:cNvSpPr/>
      </dsp:nvSpPr>
      <dsp:spPr>
        <a:xfrm>
          <a:off x="1306973" y="168614"/>
          <a:ext cx="2017003" cy="806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venir Book"/>
              <a:cs typeface="Avenir Book"/>
            </a:rPr>
            <a:t>Computational prediction</a:t>
          </a:r>
          <a:endParaRPr lang="en-US" sz="1200" kern="1200" dirty="0">
            <a:latin typeface="Avenir Book"/>
            <a:cs typeface="Avenir Book"/>
          </a:endParaRPr>
        </a:p>
      </dsp:txBody>
      <dsp:txXfrm>
        <a:off x="1710374" y="168614"/>
        <a:ext cx="1210202" cy="806801"/>
      </dsp:txXfrm>
    </dsp:sp>
    <dsp:sp modelId="{D0368C30-D50D-9B45-87E2-72454A7C07A5}">
      <dsp:nvSpPr>
        <dsp:cNvPr id="0" name=""/>
        <dsp:cNvSpPr/>
      </dsp:nvSpPr>
      <dsp:spPr>
        <a:xfrm>
          <a:off x="2920576" y="168614"/>
          <a:ext cx="1666508" cy="806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venir Book"/>
              <a:cs typeface="Avenir Book"/>
            </a:rPr>
            <a:t>DNA Synthesis</a:t>
          </a:r>
          <a:endParaRPr lang="en-US" sz="1200" kern="1200" dirty="0">
            <a:latin typeface="Avenir Book"/>
            <a:cs typeface="Avenir Book"/>
          </a:endParaRPr>
        </a:p>
      </dsp:txBody>
      <dsp:txXfrm>
        <a:off x="3323977" y="168614"/>
        <a:ext cx="859707" cy="806801"/>
      </dsp:txXfrm>
    </dsp:sp>
    <dsp:sp modelId="{57CE3CAC-8BF4-E04F-85E9-55079F6E8BBB}">
      <dsp:nvSpPr>
        <dsp:cNvPr id="0" name=""/>
        <dsp:cNvSpPr/>
      </dsp:nvSpPr>
      <dsp:spPr>
        <a:xfrm>
          <a:off x="4183684" y="168614"/>
          <a:ext cx="1885010" cy="806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venir Book"/>
              <a:cs typeface="Avenir Book"/>
            </a:rPr>
            <a:t>Expression</a:t>
          </a:r>
          <a:r>
            <a:rPr lang="en-US" sz="1200" kern="1200" dirty="0" smtClean="0">
              <a:latin typeface="Avenir Book"/>
              <a:cs typeface="Avenir Book"/>
            </a:rPr>
            <a:t>/ Isolation</a:t>
          </a:r>
          <a:endParaRPr lang="en-US" sz="1200" kern="1200" dirty="0">
            <a:latin typeface="Avenir Book"/>
            <a:cs typeface="Avenir Book"/>
          </a:endParaRPr>
        </a:p>
      </dsp:txBody>
      <dsp:txXfrm>
        <a:off x="4587085" y="168614"/>
        <a:ext cx="1078209" cy="806801"/>
      </dsp:txXfrm>
    </dsp:sp>
    <dsp:sp modelId="{D7E8F039-03E9-6146-B419-4BFA61272F08}">
      <dsp:nvSpPr>
        <dsp:cNvPr id="0" name=""/>
        <dsp:cNvSpPr/>
      </dsp:nvSpPr>
      <dsp:spPr>
        <a:xfrm>
          <a:off x="5665294" y="168614"/>
          <a:ext cx="2191595" cy="806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venir Book"/>
              <a:cs typeface="Avenir Book"/>
            </a:rPr>
            <a:t>Functional Characterization</a:t>
          </a:r>
          <a:endParaRPr lang="en-US" sz="1200" kern="1200" dirty="0">
            <a:latin typeface="Avenir Book"/>
            <a:cs typeface="Avenir Book"/>
          </a:endParaRPr>
        </a:p>
      </dsp:txBody>
      <dsp:txXfrm>
        <a:off x="6068695" y="168614"/>
        <a:ext cx="1384794" cy="806801"/>
      </dsp:txXfrm>
    </dsp:sp>
    <dsp:sp modelId="{C273CD32-5CA3-9C41-8212-D561AB99FF38}">
      <dsp:nvSpPr>
        <dsp:cNvPr id="0" name=""/>
        <dsp:cNvSpPr/>
      </dsp:nvSpPr>
      <dsp:spPr>
        <a:xfrm>
          <a:off x="7453488" y="168614"/>
          <a:ext cx="1561967" cy="8068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Avenir Book"/>
              <a:cs typeface="Avenir Book"/>
            </a:rPr>
            <a:t>$$$</a:t>
          </a:r>
          <a:endParaRPr lang="en-US" sz="1200" kern="1200" dirty="0">
            <a:latin typeface="Avenir Book"/>
            <a:cs typeface="Avenir Book"/>
          </a:endParaRPr>
        </a:p>
      </dsp:txBody>
      <dsp:txXfrm>
        <a:off x="7856889" y="168614"/>
        <a:ext cx="755166" cy="806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48ED-7A2C-7547-9E35-965904366E0C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87558-6AB4-6E42-848F-95B811F2B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56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66BD2-6962-CF4A-A297-A98025C32B53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87218-18A6-AA41-9E82-F1C0D2623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98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Michalis Hadjithomas and I am a computational biologist in the Functional annotation group.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2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where</a:t>
            </a:r>
            <a:r>
              <a:rPr lang="en-US" baseline="0" dirty="0" smtClean="0"/>
              <a:t> we come in. We have in IMG &gt;40,000 datasets, isolates and </a:t>
            </a:r>
            <a:r>
              <a:rPr lang="en-US" baseline="0" dirty="0" err="1" smtClean="0"/>
              <a:t>metagenomes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Uniquely able to look at </a:t>
            </a:r>
            <a:r>
              <a:rPr lang="en-US" baseline="0" dirty="0" err="1" smtClean="0"/>
              <a:t>Smetabolism</a:t>
            </a:r>
            <a:r>
              <a:rPr lang="en-US" baseline="0" dirty="0" smtClean="0"/>
              <a:t> at a global scale, and </a:t>
            </a:r>
            <a:r>
              <a:rPr lang="en-US" baseline="0" dirty="0" err="1" smtClean="0"/>
              <a:t>provie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bioinformatic</a:t>
            </a:r>
            <a:r>
              <a:rPr lang="en-US" baseline="0" dirty="0" smtClean="0"/>
              <a:t> capability to you, our users, to perform their own analyses.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1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sides to ABC, SM and BCs.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many of you might not be familiar with secondary metabolism, I will give you a short overview of the field and why are involved in it.</a:t>
            </a:r>
          </a:p>
          <a:p>
            <a:r>
              <a:rPr lang="en-US" baseline="0" dirty="0" smtClean="0"/>
              <a:t>I will briefly talk to you about how we got the data and then give you a tour of the user interface.</a:t>
            </a:r>
          </a:p>
          <a:p>
            <a:r>
              <a:rPr lang="en-US" baseline="0" dirty="0" smtClean="0"/>
              <a:t>Lastly we will go through a few use cases, before diving in the exercises.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0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Microbial-microbial</a:t>
            </a:r>
            <a:r>
              <a:rPr lang="en-US" baseline="0" dirty="0" smtClean="0"/>
              <a:t> interactions, host-pathogen/</a:t>
            </a:r>
            <a:r>
              <a:rPr lang="en-US" baseline="0" dirty="0" err="1" smtClean="0"/>
              <a:t>sumbiont</a:t>
            </a:r>
            <a:endParaRPr lang="en-US" dirty="0" smtClean="0"/>
          </a:p>
          <a:p>
            <a:r>
              <a:rPr lang="en-US" dirty="0" smtClean="0"/>
              <a:t>Another</a:t>
            </a:r>
            <a:r>
              <a:rPr lang="en-US" baseline="0" dirty="0" smtClean="0"/>
              <a:t> observation that denotes the importance of these secondary metabolites is that organisms invest a huge amount of energy in maintain the genes that produce them.</a:t>
            </a:r>
          </a:p>
          <a:p>
            <a:r>
              <a:rPr lang="en-US" baseline="0" dirty="0" smtClean="0"/>
              <a:t>S. </a:t>
            </a:r>
            <a:r>
              <a:rPr lang="en-US" baseline="0" dirty="0" err="1" smtClean="0"/>
              <a:t>roseosporous</a:t>
            </a:r>
            <a:r>
              <a:rPr lang="en-US" baseline="0" dirty="0" smtClean="0"/>
              <a:t> e.g. invests 2% of its genome to the production of a single 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2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lot of these functions can be hijacked by humans to serve technological/therapeutic purposes.</a:t>
            </a:r>
            <a:br>
              <a:rPr lang="en-US" baseline="0" dirty="0" smtClean="0"/>
            </a:br>
            <a:r>
              <a:rPr lang="en-US" baseline="0" dirty="0" err="1" smtClean="0"/>
              <a:t>Artemisinin</a:t>
            </a:r>
            <a:r>
              <a:rPr lang="en-US" baseline="0" dirty="0" smtClean="0"/>
              <a:t> : anti malarial, </a:t>
            </a:r>
          </a:p>
          <a:p>
            <a:r>
              <a:rPr lang="en-US" baseline="0" dirty="0" err="1" smtClean="0"/>
              <a:t>Avermectin</a:t>
            </a:r>
            <a:r>
              <a:rPr lang="en-US" baseline="0" dirty="0" smtClean="0"/>
              <a:t>: anti parasite (</a:t>
            </a:r>
            <a:r>
              <a:rPr lang="en-US" baseline="0" dirty="0" err="1" smtClean="0"/>
              <a:t>streptomyces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2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back to </a:t>
            </a:r>
            <a:r>
              <a:rPr lang="en-US" dirty="0" err="1" smtClean="0"/>
              <a:t>Daptomycin</a:t>
            </a:r>
            <a:r>
              <a:rPr lang="en-US" dirty="0" smtClean="0"/>
              <a:t>, you might have noticed</a:t>
            </a:r>
            <a:r>
              <a:rPr lang="en-US" baseline="0" dirty="0" smtClean="0"/>
              <a:t> that the genes are found together in a cluster. This is the case for many SMs.</a:t>
            </a:r>
          </a:p>
          <a:p>
            <a:r>
              <a:rPr lang="en-US" baseline="0" dirty="0" smtClean="0"/>
              <a:t>This observation forms the basis on which computational methods have been developed to predict biosynthetic gene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1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S. erythraea produces erythromycin A, an important broad-spectrum antibiotic against pathogenic Gram-positive </a:t>
            </a:r>
            <a:r>
              <a:rPr lang="en-US" dirty="0" smtClean="0"/>
              <a:t>bacteria. Erythromycin</a:t>
            </a:r>
            <a:r>
              <a:rPr lang="en-US" baseline="0" dirty="0" smtClean="0"/>
              <a:t> was discovered in 1949, biosynthetic cluster sequenced in 1991.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Saccharopolyspora</a:t>
            </a:r>
            <a:r>
              <a:rPr lang="en-US" dirty="0" smtClean="0"/>
              <a:t> </a:t>
            </a:r>
            <a:r>
              <a:rPr lang="en-US" dirty="0" err="1" smtClean="0"/>
              <a:t>erythraea</a:t>
            </a:r>
            <a:r>
              <a:rPr lang="en-US" dirty="0" smtClean="0"/>
              <a:t> is used for the industrial-scale production of the antibiotic erythromycin A, derivatives of which play a vital role in medicine.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sequenced chromosome of this soil bacterium comprises 8,212,805 base pairs, predicted to encode 7,264 genes.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1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S. </a:t>
            </a:r>
            <a:r>
              <a:rPr lang="en-US" dirty="0" err="1" smtClean="0"/>
              <a:t>erythraea</a:t>
            </a:r>
            <a:r>
              <a:rPr lang="en-US" dirty="0" smtClean="0"/>
              <a:t> produces erythromycin A, an important broad-spectrum antibiotic against pathogenic Gram-positive bacteria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Saccharopolyspora</a:t>
            </a:r>
            <a:r>
              <a:rPr lang="en-US" dirty="0" smtClean="0"/>
              <a:t> </a:t>
            </a:r>
            <a:r>
              <a:rPr lang="en-US" dirty="0" err="1" smtClean="0"/>
              <a:t>erythraea</a:t>
            </a:r>
            <a:r>
              <a:rPr lang="en-US" dirty="0" smtClean="0"/>
              <a:t> is used for the industrial-scale production of the antibiotic erythromycin A, derivatives of which play a vital role in medicine.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sequenced chromosome of this soil bacterium comprises 8,212,805 base pairs, predicted to encode 7,264 genes.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13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back to </a:t>
            </a:r>
            <a:r>
              <a:rPr lang="en-US" dirty="0" err="1" smtClean="0"/>
              <a:t>Daptomycin</a:t>
            </a:r>
            <a:r>
              <a:rPr lang="en-US" dirty="0" smtClean="0"/>
              <a:t>, you might have noticed</a:t>
            </a:r>
            <a:r>
              <a:rPr lang="en-US" baseline="0" dirty="0" smtClean="0"/>
              <a:t> that the genes are found together in a cluster. This is the case for many SMs.</a:t>
            </a:r>
          </a:p>
          <a:p>
            <a:r>
              <a:rPr lang="en-US" baseline="0" dirty="0" smtClean="0"/>
              <a:t>This observation forms the basis on which computational methods have been developed to predict biosynthetic gene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1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development</a:t>
            </a:r>
            <a:r>
              <a:rPr lang="en-US" baseline="0" dirty="0" smtClean="0"/>
              <a:t> of these techniques has led to a resurgence of interest in secondary metabolism: Two examples</a:t>
            </a:r>
          </a:p>
          <a:p>
            <a:r>
              <a:rPr lang="en-US" baseline="0" dirty="0" smtClean="0"/>
              <a:t>Sean Brady at </a:t>
            </a:r>
            <a:r>
              <a:rPr lang="en-US" baseline="0" dirty="0" err="1" smtClean="0"/>
              <a:t>rockefeller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lloking</a:t>
            </a:r>
            <a:r>
              <a:rPr lang="en-US" baseline="0" dirty="0" smtClean="0"/>
              <a:t> for SMs in environmental samples across the world</a:t>
            </a:r>
          </a:p>
          <a:p>
            <a:r>
              <a:rPr lang="en-US" baseline="0" dirty="0" smtClean="0"/>
              <a:t>M </a:t>
            </a:r>
            <a:r>
              <a:rPr lang="en-US" baseline="0" dirty="0" err="1" smtClean="0"/>
              <a:t>Fischbacj</a:t>
            </a:r>
            <a:r>
              <a:rPr lang="en-US" baseline="0" dirty="0" smtClean="0"/>
              <a:t> at UCSF took the reverse approach and look for SMs within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87218-18A6-AA41-9E82-F1C0D26235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2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pt_cover_art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JGI_logo_horiz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9" y="762000"/>
            <a:ext cx="5151437" cy="72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1"/>
            <a:ext cx="5783263" cy="13096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01" y="2420938"/>
            <a:ext cx="5338173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301" y="4446327"/>
            <a:ext cx="4376809" cy="660132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7C7-52BF-1E44-87D8-4E09D4EDB515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542DA-6B20-A645-9C27-0A7DFBDE5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969"/>
            <a:ext cx="8229600" cy="39581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7C7-52BF-1E44-87D8-4E09D4EDB515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542DA-6B20-A645-9C27-0A7DFBDE514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2439" y="1067594"/>
            <a:ext cx="8237537" cy="1323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698500"/>
            <a:ext cx="8229600" cy="285750"/>
          </a:xfrm>
        </p:spPr>
        <p:txBody>
          <a:bodyPr/>
          <a:lstStyle>
            <a:lvl1pPr>
              <a:buFontTx/>
              <a:buNone/>
              <a:defRPr sz="2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6970"/>
            <a:ext cx="3200400" cy="3958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199" y="1146970"/>
            <a:ext cx="4800600" cy="3958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7C7-52BF-1E44-87D8-4E09D4EDB515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542DA-6B20-A645-9C27-0A7DFBDE5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6970"/>
            <a:ext cx="4800600" cy="3958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575" y="1146970"/>
            <a:ext cx="3200400" cy="395816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7C7-52BF-1E44-87D8-4E09D4EDB515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542DA-6B20-A645-9C27-0A7DFBDE5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7C7-52BF-1E44-87D8-4E09D4EDB515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542DA-6B20-A645-9C27-0A7DFBDE5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D7C7-52BF-1E44-87D8-4E09D4EDB515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542DA-6B20-A645-9C27-0A7DFBDE51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solidFill>
            <a:srgbClr val="44687D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55147"/>
            <a:ext cx="8229600" cy="414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5296959"/>
            <a:ext cx="9716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fld id="{64A3D7C7-52BF-1E44-87D8-4E09D4EDB515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912" y="5296959"/>
            <a:ext cx="562988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5461" y="5296959"/>
            <a:ext cx="58133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fld id="{EF9542DA-6B20-A645-9C27-0A7DFBDE5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629011"/>
            <a:ext cx="9144000" cy="8598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543800" y="190500"/>
            <a:ext cx="1600200" cy="571500"/>
          </a:xfrm>
          <a:custGeom>
            <a:avLst/>
            <a:gdLst>
              <a:gd name="connsiteX0" fmla="*/ 0 w 2222500"/>
              <a:gd name="connsiteY0" fmla="*/ 1110996 h 1110996"/>
              <a:gd name="connsiteX1" fmla="*/ 277749 w 2222500"/>
              <a:gd name="connsiteY1" fmla="*/ 0 h 1110996"/>
              <a:gd name="connsiteX2" fmla="*/ 2222500 w 2222500"/>
              <a:gd name="connsiteY2" fmla="*/ 0 h 1110996"/>
              <a:gd name="connsiteX3" fmla="*/ 1944751 w 2222500"/>
              <a:gd name="connsiteY3" fmla="*/ 1110996 h 1110996"/>
              <a:gd name="connsiteX4" fmla="*/ 0 w 2222500"/>
              <a:gd name="connsiteY4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2203450 w 2266950"/>
              <a:gd name="connsiteY4" fmla="*/ 1094063 h 1110996"/>
              <a:gd name="connsiteX5" fmla="*/ 1944751 w 2266950"/>
              <a:gd name="connsiteY5" fmla="*/ 1110996 h 1110996"/>
              <a:gd name="connsiteX6" fmla="*/ 2266950 w 2266950"/>
              <a:gd name="connsiteY6" fmla="*/ 1110996 h 1110996"/>
              <a:gd name="connsiteX7" fmla="*/ 0 w 2266950"/>
              <a:gd name="connsiteY7" fmla="*/ 1110996 h 1110996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77366"/>
              <a:gd name="connsiteX1" fmla="*/ 277749 w 2266950"/>
              <a:gd name="connsiteY1" fmla="*/ 0 h 1277366"/>
              <a:gd name="connsiteX2" fmla="*/ 2222500 w 2266950"/>
              <a:gd name="connsiteY2" fmla="*/ 0 h 1277366"/>
              <a:gd name="connsiteX3" fmla="*/ 2203450 w 2266950"/>
              <a:gd name="connsiteY3" fmla="*/ 1092200 h 1277366"/>
              <a:gd name="connsiteX4" fmla="*/ 1944751 w 2266950"/>
              <a:gd name="connsiteY4" fmla="*/ 1110996 h 1277366"/>
              <a:gd name="connsiteX5" fmla="*/ 2266950 w 2266950"/>
              <a:gd name="connsiteY5" fmla="*/ 1110996 h 1277366"/>
              <a:gd name="connsiteX6" fmla="*/ 0 w 2266950"/>
              <a:gd name="connsiteY6" fmla="*/ 1110996 h 127736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2152650 w 2266950"/>
              <a:gd name="connsiteY5" fmla="*/ 1106763 h 1110996"/>
              <a:gd name="connsiteX6" fmla="*/ 0 w 2266950"/>
              <a:gd name="connsiteY6" fmla="*/ 1110996 h 1110996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44751 w 2266950"/>
              <a:gd name="connsiteY4" fmla="*/ 1113367 h 1113367"/>
              <a:gd name="connsiteX5" fmla="*/ 2266950 w 2266950"/>
              <a:gd name="connsiteY5" fmla="*/ 1113367 h 1113367"/>
              <a:gd name="connsiteX6" fmla="*/ 2152650 w 2266950"/>
              <a:gd name="connsiteY6" fmla="*/ 1109134 h 1113367"/>
              <a:gd name="connsiteX7" fmla="*/ 0 w 2266950"/>
              <a:gd name="connsiteY7" fmla="*/ 1113367 h 1113367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53683 w 2266950"/>
              <a:gd name="connsiteY4" fmla="*/ 1 h 1113367"/>
              <a:gd name="connsiteX5" fmla="*/ 1944751 w 2266950"/>
              <a:gd name="connsiteY5" fmla="*/ 1113367 h 1113367"/>
              <a:gd name="connsiteX6" fmla="*/ 2266950 w 2266950"/>
              <a:gd name="connsiteY6" fmla="*/ 1113367 h 1113367"/>
              <a:gd name="connsiteX7" fmla="*/ 2152650 w 2266950"/>
              <a:gd name="connsiteY7" fmla="*/ 1109134 h 1113367"/>
              <a:gd name="connsiteX8" fmla="*/ 0 w 2266950"/>
              <a:gd name="connsiteY8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2152650 w 2222500"/>
              <a:gd name="connsiteY6" fmla="*/ 1109134 h 1113367"/>
              <a:gd name="connsiteX7" fmla="*/ 0 w 2222500"/>
              <a:gd name="connsiteY7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0 w 2222500"/>
              <a:gd name="connsiteY6" fmla="*/ 1113367 h 1113367"/>
              <a:gd name="connsiteX0" fmla="*/ 0 w 2034116"/>
              <a:gd name="connsiteY0" fmla="*/ 1113367 h 1113367"/>
              <a:gd name="connsiteX1" fmla="*/ 277749 w 2034116"/>
              <a:gd name="connsiteY1" fmla="*/ 2371 h 1113367"/>
              <a:gd name="connsiteX2" fmla="*/ 2034116 w 2034116"/>
              <a:gd name="connsiteY2" fmla="*/ 0 h 1113367"/>
              <a:gd name="connsiteX3" fmla="*/ 1953683 w 2034116"/>
              <a:gd name="connsiteY3" fmla="*/ 1 h 1113367"/>
              <a:gd name="connsiteX4" fmla="*/ 1944751 w 2034116"/>
              <a:gd name="connsiteY4" fmla="*/ 1113367 h 1113367"/>
              <a:gd name="connsiteX5" fmla="*/ 0 w 2034116"/>
              <a:gd name="connsiteY5" fmla="*/ 1113367 h 1113367"/>
              <a:gd name="connsiteX0" fmla="*/ 0 w 1953683"/>
              <a:gd name="connsiteY0" fmla="*/ 1113366 h 1113366"/>
              <a:gd name="connsiteX1" fmla="*/ 277749 w 1953683"/>
              <a:gd name="connsiteY1" fmla="*/ 2370 h 1113366"/>
              <a:gd name="connsiteX2" fmla="*/ 1953683 w 1953683"/>
              <a:gd name="connsiteY2" fmla="*/ 0 h 1113366"/>
              <a:gd name="connsiteX3" fmla="*/ 1944751 w 1953683"/>
              <a:gd name="connsiteY3" fmla="*/ 1113366 h 1113366"/>
              <a:gd name="connsiteX4" fmla="*/ 0 w 1953683"/>
              <a:gd name="connsiteY4" fmla="*/ 1113366 h 1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683" h="1113366">
                <a:moveTo>
                  <a:pt x="0" y="1113366"/>
                </a:moveTo>
                <a:lnTo>
                  <a:pt x="277749" y="2370"/>
                </a:lnTo>
                <a:lnTo>
                  <a:pt x="1953683" y="0"/>
                </a:lnTo>
                <a:cubicBezTo>
                  <a:pt x="1950706" y="371122"/>
                  <a:pt x="1947728" y="742244"/>
                  <a:pt x="1944751" y="1113366"/>
                </a:cubicBezTo>
                <a:lnTo>
                  <a:pt x="0" y="1113366"/>
                </a:lnTo>
                <a:close/>
              </a:path>
            </a:pathLst>
          </a:custGeom>
          <a:solidFill>
            <a:sysClr val="window" lastClr="FFFFFF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</p:txBody>
      </p:sp>
      <p:pic>
        <p:nvPicPr>
          <p:cNvPr id="15" name="Picture 14" descr="JGI_logo_stacked_RGB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38" y="239448"/>
            <a:ext cx="11303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800" b="1" kern="1200">
          <a:solidFill>
            <a:schemeClr val="tx2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kern="1200">
          <a:solidFill>
            <a:schemeClr val="tx2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2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tx2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jgi.doe.gov/cgi-bin/w/main.cgi?section=GeneDetail&amp;page=geneDetail&amp;gene_oid=64064015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969" y="3170057"/>
            <a:ext cx="5257281" cy="1225021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Discovery of Biosynthetic Clusters in Genomes and </a:t>
            </a:r>
            <a:r>
              <a:rPr lang="en-US" sz="2000" dirty="0" err="1">
                <a:effectLst/>
              </a:rPr>
              <a:t>Metagenomes</a:t>
            </a:r>
            <a:r>
              <a:rPr lang="en-US" sz="2000" dirty="0">
                <a:effectLst/>
              </a:rPr>
              <a:t> using IMG-ABC Data and Software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782" y="4446327"/>
            <a:ext cx="4376809" cy="660132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>
                <a:effectLst/>
              </a:rPr>
              <a:t>Natalia Ivanova</a:t>
            </a:r>
          </a:p>
          <a:p>
            <a:r>
              <a:rPr lang="en-US" sz="1800" dirty="0" smtClean="0">
                <a:effectLst/>
              </a:rPr>
              <a:t>Sept 27, 2016</a:t>
            </a:r>
            <a:endParaRPr lang="en-US" sz="12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813"/>
          <a:stretch/>
        </p:blipFill>
        <p:spPr>
          <a:xfrm>
            <a:off x="552160" y="2278694"/>
            <a:ext cx="953769" cy="8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721" y="1132626"/>
            <a:ext cx="5238222" cy="689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543732"/>
            <a:ext cx="1193445" cy="278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84" y="1069101"/>
            <a:ext cx="1564116" cy="4081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721" y="930034"/>
            <a:ext cx="2295864" cy="278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24" y="1543732"/>
            <a:ext cx="4894877" cy="9210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38" y="3840137"/>
            <a:ext cx="5389037" cy="9551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4369" y="4078713"/>
            <a:ext cx="872390" cy="3534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5922" y="3754888"/>
            <a:ext cx="5248078" cy="7724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1647" y="3700419"/>
            <a:ext cx="2194724" cy="328703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Resurgence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9311" y="3154796"/>
            <a:ext cx="5707060" cy="5456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511" y="3056388"/>
            <a:ext cx="1320800" cy="6985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94350" y="2786323"/>
            <a:ext cx="8608294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IMG-</a:t>
            </a:r>
            <a:r>
              <a:rPr lang="en-US" dirty="0" smtClean="0"/>
              <a:t>ABC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012"/>
            <a:ext cx="8229600" cy="387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Atlas of Biosynthetic gene Clusters</a:t>
            </a:r>
            <a:endParaRPr lang="en-US" sz="1400" dirty="0" smtClean="0"/>
          </a:p>
          <a:p>
            <a:endParaRPr lang="en-US" sz="1400" dirty="0"/>
          </a:p>
          <a:p>
            <a:pPr marL="0" indent="0" algn="ctr">
              <a:buNone/>
            </a:pPr>
            <a:r>
              <a:rPr lang="en-US" sz="1400" dirty="0" smtClean="0"/>
              <a:t>Predicted biosynthetic gene clusters (BC) and secondary metabolites (SM) associated with experimental BCs.</a:t>
            </a:r>
          </a:p>
          <a:p>
            <a:pPr marL="0" indent="0">
              <a:buNone/>
            </a:pPr>
            <a:endParaRPr lang="en-US" sz="1400" dirty="0" smtClean="0"/>
          </a:p>
          <a:p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813"/>
          <a:stretch/>
        </p:blipFill>
        <p:spPr>
          <a:xfrm>
            <a:off x="3932247" y="756675"/>
            <a:ext cx="1279506" cy="12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0137" y="4125066"/>
            <a:ext cx="7343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Hadjithomas, Michalis, et al. "IMG-ABC: A knowledge base to fuel discovery of biosynthetic gene clusters and novel secondary metabolites." </a:t>
            </a:r>
            <a:r>
              <a:rPr lang="en-US" sz="1200" dirty="0" err="1">
                <a:latin typeface="Avenir Book"/>
                <a:cs typeface="Avenir Book"/>
              </a:rPr>
              <a:t>mBio</a:t>
            </a:r>
            <a:r>
              <a:rPr lang="en-US" sz="1200" dirty="0">
                <a:latin typeface="Avenir Book"/>
                <a:cs typeface="Avenir Book"/>
              </a:rPr>
              <a:t> 6.4 (2015): e00932-15.</a:t>
            </a:r>
          </a:p>
        </p:txBody>
      </p:sp>
    </p:spTree>
    <p:extLst>
      <p:ext uri="{BB962C8B-B14F-4D97-AF65-F5344CB8AC3E}">
        <p14:creationId xmlns:p14="http://schemas.microsoft.com/office/powerpoint/2010/main" val="30482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ure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 b="48476"/>
          <a:stretch/>
        </p:blipFill>
        <p:spPr>
          <a:xfrm>
            <a:off x="2188656" y="3363119"/>
            <a:ext cx="5160310" cy="2041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IMG-ABC: </a:t>
            </a:r>
            <a:r>
              <a:rPr lang="en-US" sz="2800" dirty="0" smtClean="0"/>
              <a:t>Data Acquisition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3256" y="1203855"/>
            <a:ext cx="4535555" cy="244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Search </a:t>
            </a:r>
            <a:r>
              <a:rPr lang="en-US" sz="1600" dirty="0" err="1">
                <a:solidFill>
                  <a:srgbClr val="595959"/>
                </a:solidFill>
                <a:latin typeface="Avenir Book"/>
                <a:cs typeface="Avenir Book"/>
              </a:rPr>
              <a:t>Genbank</a:t>
            </a: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 for BC related records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Assign SM name to that </a:t>
            </a: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record</a:t>
            </a:r>
          </a:p>
          <a:p>
            <a:pPr marL="971550" lvl="1" indent="-514350" algn="just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Manually curate predictions</a:t>
            </a:r>
            <a:endParaRPr lang="en-US" sz="1600" dirty="0">
              <a:solidFill>
                <a:srgbClr val="595959"/>
              </a:solidFill>
              <a:latin typeface="Avenir Book"/>
              <a:cs typeface="Avenir Book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Query </a:t>
            </a:r>
            <a:r>
              <a:rPr lang="en-US" sz="1600" dirty="0" err="1">
                <a:solidFill>
                  <a:srgbClr val="595959"/>
                </a:solidFill>
                <a:latin typeface="Avenir Book"/>
                <a:cs typeface="Avenir Book"/>
              </a:rPr>
              <a:t>PubChem</a:t>
            </a: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 Compound with SM name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Retrieve physical/functional descriptors associated with SM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Avenir Book"/>
                <a:cs typeface="Avenir Book"/>
              </a:rPr>
              <a:t>Import into IMG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76793" y="549177"/>
            <a:ext cx="3281204" cy="79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small" dirty="0" smtClean="0">
                <a:solidFill>
                  <a:srgbClr val="44677D"/>
                </a:solidFill>
                <a:latin typeface="Avenir Heavy"/>
                <a:cs typeface="Avenir Heavy"/>
              </a:rPr>
              <a:t>Predicted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3486" y="1203855"/>
            <a:ext cx="3786395" cy="126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Run AntiSMASH </a:t>
            </a: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v2</a:t>
            </a:r>
            <a:endParaRPr lang="en-US" sz="1600" dirty="0" smtClean="0">
              <a:solidFill>
                <a:srgbClr val="595959"/>
              </a:solidFill>
              <a:latin typeface="Avenir Book"/>
              <a:cs typeface="Avenir Book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Retain BC type, coordinates, probability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Filter </a:t>
            </a: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out false </a:t>
            </a:r>
            <a:r>
              <a:rPr lang="en-US" sz="1600" dirty="0" smtClean="0">
                <a:solidFill>
                  <a:srgbClr val="595959"/>
                </a:solidFill>
                <a:latin typeface="Avenir Book"/>
                <a:cs typeface="Avenir Book"/>
              </a:rPr>
              <a:t>positives</a:t>
            </a:r>
            <a:endParaRPr lang="en-US" sz="1600" dirty="0">
              <a:solidFill>
                <a:srgbClr val="595959"/>
              </a:solidFill>
              <a:latin typeface="Avenir Book"/>
              <a:cs typeface="Avenir Book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1087" y="777297"/>
            <a:ext cx="3537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cap="small" dirty="0">
                <a:solidFill>
                  <a:srgbClr val="44677D"/>
                </a:solidFill>
                <a:latin typeface="Avenir Heavy"/>
                <a:cs typeface="Avenir Heavy"/>
              </a:rPr>
              <a:t>Experimentally </a:t>
            </a:r>
            <a:r>
              <a:rPr lang="en-US" sz="2400" cap="small" dirty="0" smtClean="0">
                <a:solidFill>
                  <a:srgbClr val="44677D"/>
                </a:solidFill>
                <a:latin typeface="Avenir Heavy"/>
                <a:cs typeface="Avenir Heavy"/>
              </a:rPr>
              <a:t>Verified</a:t>
            </a:r>
            <a:endParaRPr lang="en-US" sz="2400" dirty="0">
              <a:solidFill>
                <a:srgbClr val="4467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AntiSMASH</a:t>
            </a:r>
            <a:r>
              <a:rPr lang="en-US" dirty="0" smtClean="0"/>
              <a:t> v2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Two modes of prediction:</a:t>
            </a:r>
          </a:p>
          <a:p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Rule based</a:t>
            </a:r>
          </a:p>
          <a:p>
            <a:pPr lvl="1"/>
            <a:r>
              <a:rPr lang="en-US" dirty="0" smtClean="0"/>
              <a:t>Detects combinations of specific PFAMs and custom HMMs</a:t>
            </a:r>
          </a:p>
          <a:p>
            <a:pPr lvl="1"/>
            <a:r>
              <a:rPr lang="en-US" dirty="0" smtClean="0"/>
              <a:t>Expands region by certain nucleotide length</a:t>
            </a:r>
          </a:p>
          <a:p>
            <a:pPr lvl="1"/>
            <a:r>
              <a:rPr lang="en-US" dirty="0"/>
              <a:t>Version 2 annotates ~20 BC </a:t>
            </a:r>
            <a:r>
              <a:rPr lang="en-US" dirty="0" smtClean="0"/>
              <a:t>types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ClusterFinder</a:t>
            </a:r>
            <a:endParaRPr lang="en-US" dirty="0"/>
          </a:p>
          <a:p>
            <a:pPr lvl="1"/>
            <a:r>
              <a:rPr lang="en-US" dirty="0" smtClean="0"/>
              <a:t>Probabilistic algorithm based on a training set of 732 BCs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pfam</a:t>
            </a:r>
            <a:r>
              <a:rPr lang="en-US" dirty="0" smtClean="0"/>
              <a:t> domain assigned a probability of being part of a BC</a:t>
            </a:r>
          </a:p>
          <a:p>
            <a:pPr lvl="1"/>
            <a:r>
              <a:rPr lang="en-US" dirty="0"/>
              <a:t>Predicts known and </a:t>
            </a:r>
            <a:r>
              <a:rPr lang="en-US" dirty="0" smtClean="0"/>
              <a:t>unknown BCs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33207" y="4990598"/>
            <a:ext cx="6935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Avenir Book"/>
                <a:cs typeface="Avenir Book"/>
              </a:rPr>
              <a:t>Blin</a:t>
            </a:r>
            <a:r>
              <a:rPr lang="en-US" sz="1050" dirty="0">
                <a:latin typeface="Avenir Book"/>
                <a:cs typeface="Avenir Book"/>
              </a:rPr>
              <a:t>, Kai, et al. "</a:t>
            </a:r>
            <a:r>
              <a:rPr lang="en-US" sz="1050" dirty="0" err="1">
                <a:latin typeface="Avenir Book"/>
                <a:cs typeface="Avenir Book"/>
              </a:rPr>
              <a:t>antiSMASH</a:t>
            </a:r>
            <a:r>
              <a:rPr lang="en-US" sz="1050" dirty="0">
                <a:latin typeface="Avenir Book"/>
                <a:cs typeface="Avenir Book"/>
              </a:rPr>
              <a:t> 2.0—a versatile platform for genome mining of secondary metabolite producers." Nucleic acids research (2013): gkt449.</a:t>
            </a:r>
          </a:p>
        </p:txBody>
      </p:sp>
    </p:spTree>
    <p:extLst>
      <p:ext uri="{BB962C8B-B14F-4D97-AF65-F5344CB8AC3E}">
        <p14:creationId xmlns:p14="http://schemas.microsoft.com/office/powerpoint/2010/main" val="335046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Caveat emptor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IMG-ABC is an actively </a:t>
            </a:r>
            <a:r>
              <a:rPr lang="en-US" dirty="0" smtClean="0"/>
              <a:t>developed </a:t>
            </a:r>
            <a:r>
              <a:rPr lang="en-US" dirty="0" smtClean="0"/>
              <a:t>resource</a:t>
            </a:r>
          </a:p>
          <a:p>
            <a:r>
              <a:rPr lang="en-US" dirty="0" smtClean="0"/>
              <a:t>AntiSMASH is an actively developed resource (v 3.0 available)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Experimental BCs may include flanking non-BC sequences, or may not include all BC genes (i.e. partial BCs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Experimental BCs may contain incorrect information about SM (or no information at all)</a:t>
            </a:r>
            <a:endParaRPr lang="en-US" dirty="0" smtClean="0"/>
          </a:p>
          <a:p>
            <a:r>
              <a:rPr lang="en-US" dirty="0" smtClean="0"/>
              <a:t>Boundaries of BCs are difficult to predict</a:t>
            </a:r>
          </a:p>
          <a:p>
            <a:r>
              <a:rPr lang="en-US" dirty="0" smtClean="0"/>
              <a:t>False positive predictions</a:t>
            </a:r>
          </a:p>
          <a:p>
            <a:r>
              <a:rPr lang="en-US" dirty="0" smtClean="0"/>
              <a:t>False negative non-predictions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3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Summary (# BCs)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23343" r="59272" b="9789"/>
          <a:stretch/>
        </p:blipFill>
        <p:spPr bwMode="auto">
          <a:xfrm>
            <a:off x="1740665" y="666750"/>
            <a:ext cx="4660135" cy="48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7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Latest features added to IMG-ABC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BC Cart</a:t>
            </a:r>
          </a:p>
          <a:p>
            <a:pPr lvl="1"/>
            <a:r>
              <a:rPr lang="en-US" dirty="0" smtClean="0"/>
              <a:t>Ability to perform analyses on groups of BCs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BC Set in Workspace</a:t>
            </a:r>
          </a:p>
          <a:p>
            <a:pPr lvl="1"/>
            <a:r>
              <a:rPr lang="en-US" dirty="0" smtClean="0"/>
              <a:t>Save findings for easy recall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Pairwise Similarity </a:t>
            </a:r>
            <a:r>
              <a:rPr lang="en-US" dirty="0" smtClean="0"/>
              <a:t>calculations for BCs</a:t>
            </a:r>
            <a:endParaRPr lang="en-US" dirty="0" smtClean="0"/>
          </a:p>
          <a:p>
            <a:pPr lvl="1"/>
            <a:r>
              <a:rPr lang="en-US" dirty="0" smtClean="0"/>
              <a:t>Visualize the similarities between BCs in BC Cart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 smtClean="0"/>
              <a:t>data for </a:t>
            </a:r>
            <a:r>
              <a:rPr lang="en-US" dirty="0" smtClean="0"/>
              <a:t>Cytoscape</a:t>
            </a:r>
            <a:endParaRPr lang="en-US" dirty="0" smtClean="0"/>
          </a:p>
          <a:p>
            <a:pPr lvl="1"/>
            <a:r>
              <a:rPr lang="en-US" dirty="0" smtClean="0"/>
              <a:t>Discovery of conserved BCs (families)</a:t>
            </a:r>
          </a:p>
          <a:p>
            <a:pPr lvl="1"/>
            <a:r>
              <a:rPr lang="en-US" dirty="0" smtClean="0"/>
              <a:t>Comparison of SM potential of genomes</a:t>
            </a:r>
          </a:p>
          <a:p>
            <a:pPr marL="400050">
              <a:buFont typeface="+mj-lt"/>
              <a:buAutoNum type="arabicPeriod"/>
            </a:pPr>
            <a:r>
              <a:rPr lang="en-US" dirty="0" err="1" smtClean="0"/>
              <a:t>Heatmap</a:t>
            </a:r>
            <a:r>
              <a:rPr lang="en-US" dirty="0" smtClean="0"/>
              <a:t> Matrix </a:t>
            </a:r>
          </a:p>
          <a:p>
            <a:pPr marL="800100" lvl="1"/>
            <a:r>
              <a:rPr lang="en-US" dirty="0"/>
              <a:t>Discovery of conserved functions between </a:t>
            </a:r>
            <a:r>
              <a:rPr lang="en-US" dirty="0" smtClean="0"/>
              <a:t>BCs within the same BC class</a:t>
            </a:r>
            <a:endParaRPr lang="en-US" dirty="0" smtClean="0"/>
          </a:p>
          <a:p>
            <a:pPr marL="800100" lvl="1"/>
            <a:r>
              <a:rPr lang="en-US" dirty="0" smtClean="0"/>
              <a:t>Download </a:t>
            </a:r>
            <a:r>
              <a:rPr lang="en-US" dirty="0" smtClean="0"/>
              <a:t>data for Gene-e visualization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56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30323"/>
          <a:stretch/>
        </p:blipFill>
        <p:spPr>
          <a:xfrm>
            <a:off x="7341628" y="4272623"/>
            <a:ext cx="1802372" cy="1111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BC Similarity Calculation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02088" y="1145203"/>
            <a:ext cx="572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BC1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2088" y="1811871"/>
            <a:ext cx="572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BC2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834061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398809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279723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953147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17895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953147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98809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279723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082643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17895" y="1201012"/>
            <a:ext cx="1652175" cy="922674"/>
            <a:chOff x="4956976" y="2782078"/>
            <a:chExt cx="1652175" cy="922674"/>
          </a:xfrm>
        </p:grpSpPr>
        <p:sp>
          <p:nvSpPr>
            <p:cNvPr id="18" name="Right Arrow 17"/>
            <p:cNvSpPr/>
            <p:nvPr/>
          </p:nvSpPr>
          <p:spPr>
            <a:xfrm>
              <a:off x="5521725" y="2782078"/>
              <a:ext cx="343103" cy="197945"/>
            </a:xfrm>
            <a:prstGeom prst="rightArrow">
              <a:avLst>
                <a:gd name="adj1" fmla="val 85088"/>
                <a:gd name="adj2" fmla="val 5701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956976" y="3506807"/>
              <a:ext cx="525985" cy="197945"/>
            </a:xfrm>
            <a:prstGeom prst="rightArrow">
              <a:avLst>
                <a:gd name="adj1" fmla="val 85088"/>
                <a:gd name="adj2" fmla="val 5701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rgbClr val="5959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266048" y="2782078"/>
              <a:ext cx="343103" cy="197945"/>
            </a:xfrm>
            <a:prstGeom prst="rightArrow">
              <a:avLst>
                <a:gd name="adj1" fmla="val 85088"/>
                <a:gd name="adj2" fmla="val 5701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5899093" y="2782078"/>
              <a:ext cx="343103" cy="197945"/>
            </a:xfrm>
            <a:prstGeom prst="rightArrow">
              <a:avLst>
                <a:gd name="adj1" fmla="val 85088"/>
                <a:gd name="adj2" fmla="val 5701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2834061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8898" y="666750"/>
            <a:ext cx="3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Jaccard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 Similarity Index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34645" y="3182626"/>
            <a:ext cx="2914288" cy="0"/>
          </a:xfrm>
          <a:prstGeom prst="line">
            <a:avLst/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02921" y="3014628"/>
            <a:ext cx="88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Score =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76978" y="2455823"/>
            <a:ext cx="2681358" cy="625976"/>
            <a:chOff x="888169" y="3002455"/>
            <a:chExt cx="2681358" cy="625976"/>
          </a:xfrm>
        </p:grpSpPr>
        <p:grpSp>
          <p:nvGrpSpPr>
            <p:cNvPr id="27" name="Group 26"/>
            <p:cNvGrpSpPr/>
            <p:nvPr/>
          </p:nvGrpSpPr>
          <p:grpSpPr>
            <a:xfrm>
              <a:off x="888169" y="3430486"/>
              <a:ext cx="2681358" cy="197945"/>
              <a:chOff x="888169" y="3430486"/>
              <a:chExt cx="2681358" cy="197945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1437234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1991572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>
              <a:xfrm>
                <a:off x="2517557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3043542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888169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38044" y="3002455"/>
              <a:ext cx="433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rPr>
                <a:t>(5)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43432" y="3409787"/>
            <a:ext cx="3640075" cy="630324"/>
            <a:chOff x="625176" y="3956418"/>
            <a:chExt cx="3640075" cy="630324"/>
          </a:xfrm>
        </p:grpSpPr>
        <p:grpSp>
          <p:nvGrpSpPr>
            <p:cNvPr id="35" name="Group 34"/>
            <p:cNvGrpSpPr/>
            <p:nvPr/>
          </p:nvGrpSpPr>
          <p:grpSpPr>
            <a:xfrm>
              <a:off x="625176" y="3956418"/>
              <a:ext cx="3640075" cy="197945"/>
              <a:chOff x="625176" y="3956418"/>
              <a:chExt cx="3640075" cy="197945"/>
            </a:xfrm>
          </p:grpSpPr>
          <p:sp>
            <p:nvSpPr>
              <p:cNvPr id="37" name="Right Arrow 36"/>
              <p:cNvSpPr/>
              <p:nvPr/>
            </p:nvSpPr>
            <p:spPr>
              <a:xfrm>
                <a:off x="1174241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38" name="Right Arrow 37"/>
              <p:cNvSpPr/>
              <p:nvPr/>
            </p:nvSpPr>
            <p:spPr>
              <a:xfrm>
                <a:off x="1728579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>
              <a:xfrm>
                <a:off x="2254564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0" name="Right Arrow 39"/>
              <p:cNvSpPr/>
              <p:nvPr/>
            </p:nvSpPr>
            <p:spPr>
              <a:xfrm>
                <a:off x="2780549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>
              <a:xfrm>
                <a:off x="625176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3922148" y="3956418"/>
                <a:ext cx="343103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3" name="Right Arrow 42"/>
              <p:cNvSpPr/>
              <p:nvPr/>
            </p:nvSpPr>
            <p:spPr>
              <a:xfrm>
                <a:off x="3340799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142912" y="4217410"/>
              <a:ext cx="433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95959"/>
                  </a:solidFill>
                  <a:latin typeface="Avenir Book"/>
                  <a:cs typeface="Avenir Book"/>
                </a:rPr>
                <a:t>(7)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087295" y="2968950"/>
            <a:ext cx="85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= 0.71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4B3-F5C8-9B47-835B-46CB5F16589A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913973"/>
            <a:ext cx="7276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	Lin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Kui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, Lei Zhu, and Da-Yong Zhang. "An initial strategy for comparing proteins at the domain architecture level." Bioinformatics 22.17 (2006): 2081-2086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.</a:t>
            </a:r>
          </a:p>
          <a:p>
            <a:pPr lvl="0"/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	</a:t>
            </a:r>
            <a:r>
              <a:rPr lang="en-US" sz="10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Cimermancic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, Peter, et al. "Insights into secondary metabolism from a global analysis of prokaryotic biosynthetic gene clusters." </a:t>
            </a:r>
            <a:r>
              <a:rPr lang="en-US" sz="1000" i="1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Cell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 158.2 (2014): 412-421.</a:t>
            </a:r>
          </a:p>
          <a:p>
            <a:endParaRPr lang="en-US" sz="1000" dirty="0" smtClean="0">
              <a:solidFill>
                <a:schemeClr val="tx1">
                  <a:lumMod val="75000"/>
                </a:schemeClr>
              </a:solidFill>
              <a:latin typeface="Avenir Book"/>
              <a:cs typeface="Avenir Book"/>
            </a:endParaRPr>
          </a:p>
          <a:p>
            <a:endParaRPr lang="en-US" sz="1000" dirty="0">
              <a:solidFill>
                <a:schemeClr val="tx1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3057" y="4172281"/>
            <a:ext cx="7630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venir Black"/>
                <a:cs typeface="Avenir Black"/>
              </a:rPr>
              <a:t>Adjusted Score = 0.36 *</a:t>
            </a:r>
            <a:r>
              <a:rPr lang="en-US" sz="1400" dirty="0" err="1" smtClean="0">
                <a:latin typeface="Avenir Black"/>
                <a:cs typeface="Avenir Black"/>
              </a:rPr>
              <a:t>Jaccard</a:t>
            </a:r>
            <a:r>
              <a:rPr lang="en-US" sz="1400" dirty="0" smtClean="0">
                <a:latin typeface="Avenir Black"/>
                <a:cs typeface="Avenir Black"/>
              </a:rPr>
              <a:t> Index + 0.64 * domain </a:t>
            </a:r>
            <a:r>
              <a:rPr lang="en-US" sz="1400" dirty="0">
                <a:latin typeface="Avenir Black"/>
                <a:cs typeface="Avenir Black"/>
              </a:rPr>
              <a:t>duplication </a:t>
            </a:r>
            <a:r>
              <a:rPr lang="en-US" sz="1400" dirty="0" smtClean="0">
                <a:latin typeface="Avenir Black"/>
                <a:cs typeface="Avenir Black"/>
              </a:rPr>
              <a:t>index</a:t>
            </a:r>
            <a:endParaRPr lang="en-US" sz="14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68843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BC Similarity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4B3-F5C8-9B47-835B-46CB5F16589A}" type="slidenum">
              <a:rPr lang="en-US" smtClean="0"/>
              <a:t>18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50" y="831737"/>
            <a:ext cx="4885212" cy="380176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044951" y="4950710"/>
            <a:ext cx="48852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Cimermancic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Peter, et al. "Insights into secondary metabolism from a global analysis of prokaryotic biosynthetic gene clusters." </a:t>
            </a:r>
            <a:r>
              <a:rPr lang="en-US" sz="105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Cell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158.2 (2014): 412-421.</a:t>
            </a:r>
          </a:p>
        </p:txBody>
      </p:sp>
    </p:spTree>
    <p:extLst>
      <p:ext uri="{BB962C8B-B14F-4D97-AF65-F5344CB8AC3E}">
        <p14:creationId xmlns:p14="http://schemas.microsoft.com/office/powerpoint/2010/main" val="30001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 Book"/>
                <a:cs typeface="Avenir Book"/>
              </a:rPr>
              <a:t>Live Demo</a:t>
            </a:r>
            <a:endParaRPr lang="en-US" dirty="0">
              <a:latin typeface="Avenir Book"/>
              <a:cs typeface="Avenir Book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12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IMG-ABC</a:t>
            </a:r>
          </a:p>
          <a:p>
            <a:r>
              <a:rPr lang="en-US" dirty="0" smtClean="0"/>
              <a:t>User Interface</a:t>
            </a:r>
          </a:p>
          <a:p>
            <a:r>
              <a:rPr lang="en-US" dirty="0" smtClean="0"/>
              <a:t>Case Study – </a:t>
            </a:r>
            <a:r>
              <a:rPr lang="en-US" i="1" dirty="0" smtClean="0"/>
              <a:t>Pseudomonas </a:t>
            </a:r>
            <a:r>
              <a:rPr lang="en-US" i="1" dirty="0" err="1" smtClean="0"/>
              <a:t>fluorescens</a:t>
            </a:r>
            <a:endParaRPr lang="en-US" i="1" dirty="0" smtClean="0"/>
          </a:p>
          <a:p>
            <a:r>
              <a:rPr lang="en-US" dirty="0" smtClean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82864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 – </a:t>
            </a:r>
            <a:r>
              <a:rPr lang="en-US" b="0" i="1" dirty="0" smtClean="0"/>
              <a:t>Pseudomonas </a:t>
            </a:r>
            <a:r>
              <a:rPr lang="en-US" b="0" i="1" dirty="0" err="1" smtClean="0"/>
              <a:t>fluorescens</a:t>
            </a:r>
            <a:endParaRPr lang="en-US" b="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Assume we have </a:t>
            </a:r>
            <a:r>
              <a:rPr lang="en-US" dirty="0" smtClean="0"/>
              <a:t>finished genomes of</a:t>
            </a:r>
            <a:r>
              <a:rPr lang="en-US" dirty="0" smtClean="0"/>
              <a:t> 14 strains of Pseudomonas fluorescens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/>
              <a:t>we want to study their secondary metabolism.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4" y="776918"/>
            <a:ext cx="5096040" cy="2323877"/>
          </a:xfrm>
          <a:prstGeom prst="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119" y="2777510"/>
            <a:ext cx="6614986" cy="2753446"/>
          </a:xfrm>
          <a:prstGeom prst="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42" y="110169"/>
            <a:ext cx="6992957" cy="4627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</a:t>
            </a:r>
            <a:r>
              <a:rPr lang="en-US" dirty="0" smtClean="0"/>
              <a:t>Study: Finding all BCs in your set of genomes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700000">
            <a:off x="8023131" y="3550015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700000">
            <a:off x="2489708" y="3550017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700000">
            <a:off x="1590" y="984171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700000">
            <a:off x="1906800" y="2354435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48751" y="1278025"/>
            <a:ext cx="33635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latin typeface="Avenir Book"/>
                <a:cs typeface="Avenir Book"/>
              </a:rPr>
              <a:t>Search for all BCs in finished Pseudomonas </a:t>
            </a:r>
            <a:r>
              <a:rPr lang="en-US" sz="1400" dirty="0" err="1" smtClean="0">
                <a:latin typeface="Avenir Book"/>
                <a:cs typeface="Avenir Book"/>
              </a:rPr>
              <a:t>fluorescens</a:t>
            </a:r>
            <a:r>
              <a:rPr lang="en-US" sz="1400" dirty="0" smtClean="0">
                <a:latin typeface="Avenir Book"/>
                <a:cs typeface="Avenir Book"/>
              </a:rPr>
              <a:t> genomes.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latin typeface="Avenir Book"/>
                <a:cs typeface="Avenir Book"/>
              </a:rPr>
              <a:t>Add them to the BC Cart</a:t>
            </a:r>
          </a:p>
        </p:txBody>
      </p:sp>
    </p:spTree>
    <p:extLst>
      <p:ext uri="{BB962C8B-B14F-4D97-AF65-F5344CB8AC3E}">
        <p14:creationId xmlns:p14="http://schemas.microsoft.com/office/powerpoint/2010/main" val="31445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36" y="2605790"/>
            <a:ext cx="3631699" cy="12007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636" y="1973108"/>
            <a:ext cx="3628393" cy="63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 smtClean="0"/>
              <a:t>Study: Saving the results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700000">
            <a:off x="2379735" y="3342340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700000">
            <a:off x="3072376" y="2096577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6614" y="961081"/>
            <a:ext cx="5035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A good practice is to always save findings to the Workspace: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Avenir Book"/>
                <a:cs typeface="Avenir Book"/>
              </a:rPr>
              <a:t>prevents loss of data because of inactivity timeout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Avenir Book"/>
                <a:cs typeface="Avenir Book"/>
              </a:rPr>
              <a:t>saves time to no have to repeat lengthy queries</a:t>
            </a:r>
          </a:p>
        </p:txBody>
      </p:sp>
    </p:spTree>
    <p:extLst>
      <p:ext uri="{BB962C8B-B14F-4D97-AF65-F5344CB8AC3E}">
        <p14:creationId xmlns:p14="http://schemas.microsoft.com/office/powerpoint/2010/main" val="108162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study: Exploring the clusters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2700000">
            <a:off x="7545390" y="2310067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700000">
            <a:off x="5878758" y="2310067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6614" y="961081"/>
            <a:ext cx="38555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Are there any experimentally verified clusters?</a:t>
            </a:r>
          </a:p>
          <a:p>
            <a:r>
              <a:rPr lang="en-US" sz="1400" dirty="0" smtClean="0">
                <a:latin typeface="Avenir Book"/>
                <a:cs typeface="Avenir Book"/>
              </a:rPr>
              <a:t>Do they produce any known SMs?</a:t>
            </a:r>
          </a:p>
          <a:p>
            <a:r>
              <a:rPr lang="en-US" sz="1400" dirty="0" smtClean="0">
                <a:latin typeface="Avenir Book"/>
                <a:cs typeface="Avenir Book"/>
              </a:rPr>
              <a:t>What are BC cluster types?</a:t>
            </a:r>
            <a:endParaRPr lang="en-US" sz="1400" dirty="0" smtClean="0">
              <a:latin typeface="Avenir Book"/>
              <a:cs typeface="Avenir Book"/>
            </a:endParaRPr>
          </a:p>
          <a:p>
            <a:endParaRPr lang="en-US" sz="1400" dirty="0" smtClean="0">
              <a:latin typeface="Avenir Book"/>
              <a:cs typeface="Avenir Book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51959" b="11273"/>
          <a:stretch/>
        </p:blipFill>
        <p:spPr bwMode="auto">
          <a:xfrm>
            <a:off x="-1" y="2592405"/>
            <a:ext cx="9192954" cy="194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53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7276641" cy="66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</a:t>
            </a:r>
            <a:r>
              <a:rPr lang="en-US" dirty="0" smtClean="0"/>
              <a:t>Study: Visualizing cluster diversity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778062"/>
            <a:ext cx="2745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Select all BCs in the Cart and </a:t>
            </a:r>
            <a:r>
              <a:rPr lang="en-US" sz="1200" dirty="0" smtClean="0">
                <a:latin typeface="Avenir Book"/>
                <a:cs typeface="Avenir Book"/>
              </a:rPr>
              <a:t>click on “Similarity Network” tab, then click on “Plot”</a:t>
            </a:r>
            <a:r>
              <a:rPr lang="en-US" sz="1200" dirty="0" smtClean="0">
                <a:latin typeface="Avenir Book"/>
                <a:cs typeface="Avenir Book"/>
              </a:rPr>
              <a:t>.</a:t>
            </a:r>
            <a:endParaRPr lang="en-US" sz="1200" dirty="0" smtClean="0">
              <a:latin typeface="Avenir Book"/>
              <a:cs typeface="Avenir Book"/>
            </a:endParaRPr>
          </a:p>
          <a:p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 smtClean="0">
                <a:latin typeface="Avenir Book"/>
                <a:cs typeface="Avenir Book"/>
              </a:rPr>
              <a:t>Alternatively click on “Download Data”,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i</a:t>
            </a:r>
            <a:r>
              <a:rPr lang="en-US" sz="1200" dirty="0" smtClean="0">
                <a:latin typeface="Avenir Book"/>
                <a:cs typeface="Avenir Book"/>
              </a:rPr>
              <a:t>mport </a:t>
            </a:r>
            <a:r>
              <a:rPr lang="en-US" sz="1200" dirty="0" smtClean="0">
                <a:latin typeface="Avenir Book"/>
                <a:cs typeface="Avenir Book"/>
              </a:rPr>
              <a:t>into </a:t>
            </a:r>
            <a:r>
              <a:rPr lang="en-US" sz="1200" dirty="0" smtClean="0">
                <a:latin typeface="Avenir Book"/>
                <a:cs typeface="Avenir Book"/>
              </a:rPr>
              <a:t>Cytoscape</a:t>
            </a:r>
            <a:endParaRPr lang="en-US" sz="1200" dirty="0">
              <a:latin typeface="Avenir Book"/>
              <a:cs typeface="Avenir Book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12199" r="8131" b="14608"/>
          <a:stretch/>
        </p:blipFill>
        <p:spPr bwMode="auto">
          <a:xfrm>
            <a:off x="2448319" y="1633190"/>
            <a:ext cx="6546424" cy="341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4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354" y="0"/>
            <a:ext cx="7502486" cy="666750"/>
          </a:xfrm>
        </p:spPr>
        <p:txBody>
          <a:bodyPr>
            <a:noAutofit/>
          </a:bodyPr>
          <a:lstStyle/>
          <a:p>
            <a:r>
              <a:rPr lang="en-US" sz="2400" dirty="0" smtClean="0"/>
              <a:t>Case </a:t>
            </a:r>
            <a:r>
              <a:rPr lang="en-US" sz="2400" dirty="0" smtClean="0"/>
              <a:t>Study: Exploring diacetylphloroglucinol clusters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877014"/>
            <a:ext cx="299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/>
                <a:cs typeface="Avenir Book"/>
              </a:rPr>
              <a:t>2-4-</a:t>
            </a:r>
            <a:r>
              <a:rPr lang="en-US" sz="1200" dirty="0" smtClean="0">
                <a:latin typeface="Avenir Book"/>
                <a:cs typeface="Avenir Book"/>
              </a:rPr>
              <a:t>diacetylphloroglucinol (DAPG)</a:t>
            </a:r>
            <a:endParaRPr lang="en-US" sz="1200" dirty="0">
              <a:latin typeface="Avenir Book"/>
              <a:cs typeface="Avenir Book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0" y="1174484"/>
            <a:ext cx="1293607" cy="1136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590906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“</a:t>
            </a:r>
            <a:r>
              <a:rPr lang="is-IS" sz="1200" dirty="0" smtClean="0">
                <a:latin typeface="Avenir Book"/>
                <a:cs typeface="Avenir Book"/>
              </a:rPr>
              <a:t>…</a:t>
            </a:r>
            <a:r>
              <a:rPr lang="en-US" sz="1200" dirty="0" smtClean="0">
                <a:latin typeface="Avenir Book"/>
                <a:cs typeface="Avenir Book"/>
              </a:rPr>
              <a:t> responsible </a:t>
            </a:r>
            <a:r>
              <a:rPr lang="en-US" sz="1200" dirty="0">
                <a:latin typeface="Avenir Book"/>
                <a:cs typeface="Avenir Book"/>
              </a:rPr>
              <a:t>for the </a:t>
            </a:r>
            <a:r>
              <a:rPr lang="en-US" sz="1200" dirty="0" err="1" smtClean="0">
                <a:latin typeface="Avenir Book"/>
                <a:cs typeface="Avenir Book"/>
              </a:rPr>
              <a:t>antiphytopathogenic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and </a:t>
            </a:r>
            <a:r>
              <a:rPr lang="en-US" sz="1200" dirty="0" err="1" smtClean="0">
                <a:latin typeface="Avenir Book"/>
                <a:cs typeface="Avenir Book"/>
              </a:rPr>
              <a:t>biocontrol</a:t>
            </a:r>
            <a:r>
              <a:rPr lang="en-US" sz="1200" dirty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 </a:t>
            </a:r>
            <a:r>
              <a:rPr lang="en-US" sz="1200" dirty="0">
                <a:latin typeface="Avenir Book"/>
                <a:cs typeface="Avenir Book"/>
              </a:rPr>
              <a:t>properties </a:t>
            </a:r>
            <a:r>
              <a:rPr lang="en-US" sz="1200" dirty="0" smtClean="0">
                <a:latin typeface="Avenir Book"/>
                <a:cs typeface="Avenir Book"/>
              </a:rPr>
              <a:t>in</a:t>
            </a:r>
            <a:r>
              <a:rPr lang="is-IS" sz="1200" dirty="0" smtClean="0">
                <a:latin typeface="Avenir Book"/>
                <a:cs typeface="Avenir Book"/>
              </a:rPr>
              <a:t>…</a:t>
            </a:r>
            <a:r>
              <a:rPr lang="en-US" sz="1200" dirty="0" smtClean="0">
                <a:latin typeface="Avenir Book"/>
                <a:cs typeface="Avenir Book"/>
              </a:rPr>
              <a:t>” some </a:t>
            </a:r>
            <a:r>
              <a:rPr lang="en-US" sz="1200" i="1" dirty="0" smtClean="0">
                <a:latin typeface="Avenir Book"/>
                <a:cs typeface="Avenir Book"/>
              </a:rPr>
              <a:t>Pseudomonas </a:t>
            </a:r>
            <a:r>
              <a:rPr lang="en-US" sz="1200" i="1" dirty="0" err="1" smtClean="0">
                <a:latin typeface="Avenir Book"/>
                <a:cs typeface="Avenir Book"/>
              </a:rPr>
              <a:t>fluorescens</a:t>
            </a:r>
            <a:endParaRPr lang="en-US" sz="1200" i="1" dirty="0" smtClean="0">
              <a:latin typeface="Avenir Book"/>
              <a:cs typeface="Avenir Book"/>
            </a:endParaRPr>
          </a:p>
          <a:p>
            <a:endParaRPr lang="en-US" sz="1200" i="1" dirty="0">
              <a:latin typeface="Avenir Book"/>
              <a:cs typeface="Avenir Book"/>
            </a:endParaRPr>
          </a:p>
          <a:p>
            <a:endParaRPr lang="en-US" sz="1200" i="1" dirty="0" smtClean="0">
              <a:latin typeface="Avenir Book"/>
              <a:cs typeface="Avenir Book"/>
            </a:endParaRPr>
          </a:p>
          <a:p>
            <a:endParaRPr lang="en-US" sz="1200" i="1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90" y="3791235"/>
            <a:ext cx="229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Let’s learn more about this BC.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10090" r="30653" b="15964"/>
          <a:stretch/>
        </p:blipFill>
        <p:spPr bwMode="auto">
          <a:xfrm>
            <a:off x="2630636" y="877014"/>
            <a:ext cx="6403194" cy="392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 rot="2700000">
            <a:off x="8225351" y="1652524"/>
            <a:ext cx="423800" cy="180042"/>
          </a:xfrm>
          <a:prstGeom prst="rightArrow">
            <a:avLst/>
          </a:prstGeom>
          <a:solidFill>
            <a:srgbClr val="FF0000"/>
          </a:solidFill>
          <a:ln w="12700" cmpd="sng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4973" r="2795" b="10116"/>
          <a:stretch/>
        </p:blipFill>
        <p:spPr bwMode="auto">
          <a:xfrm>
            <a:off x="0" y="468069"/>
            <a:ext cx="9003810" cy="473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8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30323"/>
          <a:stretch/>
        </p:blipFill>
        <p:spPr>
          <a:xfrm>
            <a:off x="7341628" y="4272623"/>
            <a:ext cx="1802372" cy="1111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99942" cy="6667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Case study: what do these numbers mean?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02088" y="1145203"/>
            <a:ext cx="572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BC1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2088" y="1811871"/>
            <a:ext cx="572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BC2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834061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398809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279723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953147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17895" y="120101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953147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98809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279723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082643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17895" y="1201012"/>
            <a:ext cx="1652175" cy="922674"/>
            <a:chOff x="4956976" y="2782078"/>
            <a:chExt cx="1652175" cy="922674"/>
          </a:xfrm>
        </p:grpSpPr>
        <p:sp>
          <p:nvSpPr>
            <p:cNvPr id="18" name="Right Arrow 17"/>
            <p:cNvSpPr/>
            <p:nvPr/>
          </p:nvSpPr>
          <p:spPr>
            <a:xfrm>
              <a:off x="5521725" y="2782078"/>
              <a:ext cx="343103" cy="197945"/>
            </a:xfrm>
            <a:prstGeom prst="rightArrow">
              <a:avLst>
                <a:gd name="adj1" fmla="val 85088"/>
                <a:gd name="adj2" fmla="val 5701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956976" y="3506807"/>
              <a:ext cx="525985" cy="197945"/>
            </a:xfrm>
            <a:prstGeom prst="rightArrow">
              <a:avLst>
                <a:gd name="adj1" fmla="val 85088"/>
                <a:gd name="adj2" fmla="val 5701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rgbClr val="59595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266048" y="2782078"/>
              <a:ext cx="343103" cy="197945"/>
            </a:xfrm>
            <a:prstGeom prst="rightArrow">
              <a:avLst>
                <a:gd name="adj1" fmla="val 85088"/>
                <a:gd name="adj2" fmla="val 5701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5899093" y="2782078"/>
              <a:ext cx="343103" cy="197945"/>
            </a:xfrm>
            <a:prstGeom prst="rightArrow">
              <a:avLst>
                <a:gd name="adj1" fmla="val 85088"/>
                <a:gd name="adj2" fmla="val 5701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2834061" y="1925741"/>
            <a:ext cx="525985" cy="197945"/>
          </a:xfrm>
          <a:prstGeom prst="rightArrow">
            <a:avLst>
              <a:gd name="adj1" fmla="val 85088"/>
              <a:gd name="adj2" fmla="val 5701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8898" y="666750"/>
            <a:ext cx="3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Jaccard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 Similarity Index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834645" y="3182626"/>
            <a:ext cx="2914288" cy="0"/>
          </a:xfrm>
          <a:prstGeom prst="line">
            <a:avLst/>
          </a:prstGeom>
          <a:ln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02921" y="3014628"/>
            <a:ext cx="88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Score =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76978" y="2455823"/>
            <a:ext cx="2681358" cy="625976"/>
            <a:chOff x="888169" y="3002455"/>
            <a:chExt cx="2681358" cy="625976"/>
          </a:xfrm>
        </p:grpSpPr>
        <p:grpSp>
          <p:nvGrpSpPr>
            <p:cNvPr id="27" name="Group 26"/>
            <p:cNvGrpSpPr/>
            <p:nvPr/>
          </p:nvGrpSpPr>
          <p:grpSpPr>
            <a:xfrm>
              <a:off x="888169" y="3430486"/>
              <a:ext cx="2681358" cy="197945"/>
              <a:chOff x="888169" y="3430486"/>
              <a:chExt cx="2681358" cy="197945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1437234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1991572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1" name="Right Arrow 30"/>
              <p:cNvSpPr/>
              <p:nvPr/>
            </p:nvSpPr>
            <p:spPr>
              <a:xfrm>
                <a:off x="2517557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3043542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888169" y="3430486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38044" y="3002455"/>
              <a:ext cx="433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ook"/>
                  <a:cs typeface="Avenir Book"/>
                </a:rPr>
                <a:t>(5)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43432" y="3409787"/>
            <a:ext cx="3640075" cy="630324"/>
            <a:chOff x="625176" y="3956418"/>
            <a:chExt cx="3640075" cy="630324"/>
          </a:xfrm>
        </p:grpSpPr>
        <p:grpSp>
          <p:nvGrpSpPr>
            <p:cNvPr id="35" name="Group 34"/>
            <p:cNvGrpSpPr/>
            <p:nvPr/>
          </p:nvGrpSpPr>
          <p:grpSpPr>
            <a:xfrm>
              <a:off x="625176" y="3956418"/>
              <a:ext cx="3640075" cy="197945"/>
              <a:chOff x="625176" y="3956418"/>
              <a:chExt cx="3640075" cy="197945"/>
            </a:xfrm>
          </p:grpSpPr>
          <p:sp>
            <p:nvSpPr>
              <p:cNvPr id="37" name="Right Arrow 36"/>
              <p:cNvSpPr/>
              <p:nvPr/>
            </p:nvSpPr>
            <p:spPr>
              <a:xfrm>
                <a:off x="1174241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38" name="Right Arrow 37"/>
              <p:cNvSpPr/>
              <p:nvPr/>
            </p:nvSpPr>
            <p:spPr>
              <a:xfrm>
                <a:off x="1728579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>
              <a:xfrm>
                <a:off x="2254564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0" name="Right Arrow 39"/>
              <p:cNvSpPr/>
              <p:nvPr/>
            </p:nvSpPr>
            <p:spPr>
              <a:xfrm>
                <a:off x="2780549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>
              <a:xfrm>
                <a:off x="625176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3922148" y="3956418"/>
                <a:ext cx="343103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  <p:sp>
            <p:nvSpPr>
              <p:cNvPr id="43" name="Right Arrow 42"/>
              <p:cNvSpPr/>
              <p:nvPr/>
            </p:nvSpPr>
            <p:spPr>
              <a:xfrm>
                <a:off x="3340799" y="3956418"/>
                <a:ext cx="525985" cy="197945"/>
              </a:xfrm>
              <a:prstGeom prst="rightArrow">
                <a:avLst>
                  <a:gd name="adj1" fmla="val 85088"/>
                  <a:gd name="adj2" fmla="val 57018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Book"/>
                  <a:cs typeface="Avenir Book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142912" y="4217410"/>
              <a:ext cx="433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95959"/>
                  </a:solidFill>
                  <a:latin typeface="Avenir Book"/>
                  <a:cs typeface="Avenir Book"/>
                </a:rPr>
                <a:t>(7)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087295" y="2968950"/>
            <a:ext cx="85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= 0.71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A64B3-F5C8-9B47-835B-46CB5F16589A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913973"/>
            <a:ext cx="7276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	Lin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, </a:t>
            </a:r>
            <a:r>
              <a:rPr lang="en-US" sz="1000" dirty="0" err="1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Kui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, Lei Zhu, and Da-Yong Zhang. "An initial strategy for comparing proteins at the domain architecture level." Bioinformatics 22.17 (2006): 2081-2086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.</a:t>
            </a:r>
          </a:p>
          <a:p>
            <a:pPr lvl="0"/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	</a:t>
            </a:r>
            <a:r>
              <a:rPr lang="en-US" sz="10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Cimermancic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, Peter, et al. "Insights into secondary metabolism from a global analysis of prokaryotic biosynthetic gene clusters." </a:t>
            </a:r>
            <a:r>
              <a:rPr lang="en-US" sz="1000" i="1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Cell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 158.2 (2014): 412-421.</a:t>
            </a:r>
          </a:p>
          <a:p>
            <a:endParaRPr lang="en-US" sz="1000" dirty="0" smtClean="0">
              <a:solidFill>
                <a:schemeClr val="tx1">
                  <a:lumMod val="75000"/>
                </a:schemeClr>
              </a:solidFill>
              <a:latin typeface="Avenir Book"/>
              <a:cs typeface="Avenir Book"/>
            </a:endParaRPr>
          </a:p>
          <a:p>
            <a:endParaRPr lang="en-US" sz="1000" dirty="0">
              <a:solidFill>
                <a:schemeClr val="tx1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3057" y="4172281"/>
            <a:ext cx="7630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venir Black"/>
                <a:cs typeface="Avenir Black"/>
              </a:rPr>
              <a:t>Adjusted Score = 0.36 *</a:t>
            </a:r>
            <a:r>
              <a:rPr lang="en-US" sz="1400" dirty="0" err="1" smtClean="0">
                <a:latin typeface="Avenir Black"/>
                <a:cs typeface="Avenir Black"/>
              </a:rPr>
              <a:t>Jaccard</a:t>
            </a:r>
            <a:r>
              <a:rPr lang="en-US" sz="1400" dirty="0" smtClean="0">
                <a:latin typeface="Avenir Black"/>
                <a:cs typeface="Avenir Black"/>
              </a:rPr>
              <a:t> Index + 0.64 * domain </a:t>
            </a:r>
            <a:r>
              <a:rPr lang="en-US" sz="1400" dirty="0">
                <a:latin typeface="Avenir Black"/>
                <a:cs typeface="Avenir Black"/>
              </a:rPr>
              <a:t>duplication </a:t>
            </a:r>
            <a:r>
              <a:rPr lang="en-US" sz="1400" dirty="0" smtClean="0">
                <a:latin typeface="Avenir Black"/>
                <a:cs typeface="Avenir Black"/>
              </a:rPr>
              <a:t>index</a:t>
            </a:r>
            <a:endParaRPr lang="en-US" sz="14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211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8449936" cy="66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</a:t>
            </a:r>
            <a:r>
              <a:rPr lang="en-US" dirty="0" smtClean="0"/>
              <a:t>Study: do these clusters look like DAPG?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060" y="975302"/>
            <a:ext cx="39151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Avenir Book"/>
              <a:cs typeface="Avenir Book"/>
            </a:endParaRPr>
          </a:p>
          <a:p>
            <a:r>
              <a:rPr lang="en-US" sz="1200" dirty="0" smtClean="0">
                <a:latin typeface="Avenir Book"/>
                <a:cs typeface="Avenir Book"/>
              </a:rPr>
              <a:t>Add </a:t>
            </a:r>
            <a:r>
              <a:rPr lang="en-US" sz="1200" dirty="0" smtClean="0">
                <a:latin typeface="Avenir Book"/>
                <a:cs typeface="Avenir Book"/>
              </a:rPr>
              <a:t>clusters with high Jaccard similarity</a:t>
            </a:r>
            <a:r>
              <a:rPr lang="en-US" sz="1200" dirty="0" smtClean="0">
                <a:latin typeface="Avenir Book"/>
                <a:cs typeface="Avenir Book"/>
              </a:rPr>
              <a:t> </a:t>
            </a:r>
            <a:r>
              <a:rPr lang="en-US" sz="1200" dirty="0" smtClean="0">
                <a:latin typeface="Avenir Book"/>
                <a:cs typeface="Avenir Book"/>
              </a:rPr>
              <a:t>to the BC Cart</a:t>
            </a:r>
          </a:p>
          <a:p>
            <a:endParaRPr lang="en-US" sz="1200" dirty="0">
              <a:latin typeface="Avenir Book"/>
              <a:cs typeface="Avenir Book"/>
            </a:endParaRPr>
          </a:p>
          <a:p>
            <a:r>
              <a:rPr lang="en-US" sz="1200" dirty="0" smtClean="0">
                <a:latin typeface="Avenir Book"/>
                <a:cs typeface="Avenir Book"/>
              </a:rPr>
              <a:t>Click on “Neighborhoods” tab to visualize conservation of Pfams and gene order</a:t>
            </a:r>
          </a:p>
          <a:p>
            <a:endParaRPr lang="en-US" sz="1200" dirty="0" smtClean="0">
              <a:latin typeface="Avenir Book"/>
              <a:cs typeface="Avenir Book"/>
            </a:endParaRPr>
          </a:p>
          <a:p>
            <a:r>
              <a:rPr lang="nb-NO" sz="1200" dirty="0" smtClean="0">
                <a:latin typeface="Avenir Book"/>
                <a:cs typeface="Avenir Book"/>
              </a:rPr>
              <a:t>Click on «Function HeatMap» to visualize conservation of Pfams</a:t>
            </a:r>
          </a:p>
          <a:p>
            <a:endParaRPr lang="en-US" sz="1200" dirty="0">
              <a:latin typeface="Avenir Book"/>
              <a:cs typeface="Avenir Book"/>
            </a:endParaRPr>
          </a:p>
          <a:p>
            <a:endParaRPr lang="en-US" sz="1200" dirty="0" smtClean="0">
              <a:latin typeface="Avenir Book"/>
              <a:cs typeface="Avenir Book"/>
            </a:endParaRPr>
          </a:p>
          <a:p>
            <a:endParaRPr lang="en-US" sz="1200" dirty="0" smtClean="0">
              <a:latin typeface="Avenir Book"/>
              <a:cs typeface="Avenir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298" y="1231900"/>
            <a:ext cx="3930901" cy="1497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02" y="3145127"/>
            <a:ext cx="3380095" cy="22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69211"/>
            <a:ext cx="356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13 </a:t>
            </a:r>
            <a:r>
              <a:rPr lang="en-US" sz="1200" dirty="0" smtClean="0">
                <a:latin typeface="Avenir Book"/>
                <a:cs typeface="Avenir Book"/>
              </a:rPr>
              <a:t>potential DAPG BCs </a:t>
            </a:r>
            <a:r>
              <a:rPr lang="en-US" sz="1200" dirty="0" smtClean="0">
                <a:latin typeface="Avenir Book"/>
                <a:cs typeface="Avenir Book"/>
              </a:rPr>
              <a:t>found</a:t>
            </a:r>
            <a:r>
              <a:rPr lang="en-US" sz="1200" dirty="0" smtClean="0">
                <a:latin typeface="Avenir Book"/>
                <a:cs typeface="Avenir Book"/>
              </a:rPr>
              <a:t>.</a:t>
            </a:r>
          </a:p>
          <a:p>
            <a:r>
              <a:rPr lang="en-US" sz="1200" dirty="0" smtClean="0">
                <a:latin typeface="Avenir Book"/>
                <a:cs typeface="Avenir Book"/>
              </a:rPr>
              <a:t>Where are they coming from?</a:t>
            </a:r>
            <a:endParaRPr lang="en-US" sz="1200" dirty="0">
              <a:latin typeface="Avenir Book"/>
              <a:cs typeface="Avenir Book"/>
            </a:endParaRPr>
          </a:p>
          <a:p>
            <a:r>
              <a:rPr lang="en-US" sz="1200" dirty="0" smtClean="0">
                <a:latin typeface="Avenir Book"/>
                <a:cs typeface="Avenir Book"/>
              </a:rPr>
              <a:t>Add Genomes to Genome Cart and add Ecosystem Column</a:t>
            </a:r>
            <a:endParaRPr lang="en-US" sz="1200" dirty="0">
              <a:latin typeface="Avenir Book"/>
              <a:cs typeface="Avenir Boo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Book"/>
                <a:cs typeface="Avenir Book"/>
              </a:rPr>
              <a:t>41 Host-associated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Book"/>
                <a:cs typeface="Avenir Book"/>
              </a:rPr>
              <a:t>5 Environmental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528" t="51071" r="44139" b="8188"/>
          <a:stretch/>
        </p:blipFill>
        <p:spPr>
          <a:xfrm>
            <a:off x="5782193" y="746819"/>
            <a:ext cx="3108348" cy="4847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2544531"/>
            <a:ext cx="5122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Create </a:t>
            </a:r>
            <a:r>
              <a:rPr lang="en-US" sz="1200" dirty="0">
                <a:latin typeface="Avenir Book"/>
                <a:cs typeface="Avenir Book"/>
              </a:rPr>
              <a:t>a </a:t>
            </a:r>
            <a:r>
              <a:rPr lang="en-US" sz="1200" dirty="0" smtClean="0">
                <a:latin typeface="Avenir Book"/>
                <a:cs typeface="Avenir Book"/>
              </a:rPr>
              <a:t>phylogenetic </a:t>
            </a:r>
            <a:r>
              <a:rPr lang="en-US" sz="1200" dirty="0">
                <a:latin typeface="Avenir Book"/>
                <a:cs typeface="Avenir Book"/>
              </a:rPr>
              <a:t>tree using the Genome Clustering function in the Compare Genomes tab. </a:t>
            </a:r>
            <a:endParaRPr lang="en-US" sz="1200" dirty="0" smtClean="0">
              <a:latin typeface="Avenir Book"/>
              <a:cs typeface="Avenir Book"/>
            </a:endParaRPr>
          </a:p>
          <a:p>
            <a:endParaRPr lang="en-US" sz="1200" dirty="0" smtClean="0">
              <a:latin typeface="Avenir Book"/>
              <a:cs typeface="Avenir Book"/>
            </a:endParaRPr>
          </a:p>
          <a:p>
            <a:r>
              <a:rPr lang="en-US" sz="1200" dirty="0" smtClean="0">
                <a:latin typeface="Avenir Book"/>
                <a:cs typeface="Avenir Book"/>
              </a:rPr>
              <a:t>Almost all are in Pseudomonas species, except </a:t>
            </a:r>
            <a:r>
              <a:rPr lang="en-US" sz="1200" dirty="0" smtClean="0">
                <a:latin typeface="Avenir Book"/>
                <a:cs typeface="Avenir Book"/>
              </a:rPr>
              <a:t>for the betaproteobacterium Pseudogulbenkiania </a:t>
            </a:r>
            <a:r>
              <a:rPr lang="en-US" sz="1200" dirty="0">
                <a:latin typeface="Avenir Book"/>
                <a:cs typeface="Avenir Book"/>
              </a:rPr>
              <a:t>ferrooxidans EGD-</a:t>
            </a:r>
            <a:r>
              <a:rPr lang="en-US" sz="1200" dirty="0" smtClean="0">
                <a:latin typeface="Avenir Book"/>
                <a:cs typeface="Avenir Book"/>
              </a:rPr>
              <a:t>HP2 (fresh water)</a:t>
            </a:r>
            <a:endParaRPr lang="en-US" sz="1200" dirty="0">
              <a:latin typeface="Avenir Book"/>
              <a:cs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9642" y="5213684"/>
            <a:ext cx="2395322" cy="289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End of Case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Secondary metabolites </a:t>
            </a:r>
            <a:r>
              <a:rPr lang="en-US" dirty="0"/>
              <a:t>are organic molecules that are not </a:t>
            </a:r>
            <a:r>
              <a:rPr lang="en-US" dirty="0" smtClean="0"/>
              <a:t>essential </a:t>
            </a:r>
            <a:r>
              <a:rPr lang="en-US" dirty="0"/>
              <a:t>for the growth of the producing organism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499" y="1852079"/>
            <a:ext cx="263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Communication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Quorum Sensing 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Homoserine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 lactones)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5300" y="1852079"/>
            <a:ext cx="2447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Warfare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Anti-bacterial agents 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Daptomycin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4458" y="1852079"/>
            <a:ext cx="3502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Survival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Extracellular electron transfer 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phenazine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s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129540" y="2662479"/>
            <a:ext cx="6414260" cy="2794390"/>
            <a:chOff x="16777" y="3194975"/>
            <a:chExt cx="9093200" cy="3353269"/>
          </a:xfrm>
        </p:grpSpPr>
        <p:grpSp>
          <p:nvGrpSpPr>
            <p:cNvPr id="11" name="Group 10"/>
            <p:cNvGrpSpPr/>
            <p:nvPr/>
          </p:nvGrpSpPr>
          <p:grpSpPr>
            <a:xfrm>
              <a:off x="16777" y="3194975"/>
              <a:ext cx="9093200" cy="3000741"/>
              <a:chOff x="16777" y="3194975"/>
              <a:chExt cx="9093200" cy="300074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098" y="3564307"/>
                <a:ext cx="3984559" cy="203741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77" y="5700416"/>
                <a:ext cx="9093200" cy="4953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335055" y="3194975"/>
                <a:ext cx="4421310" cy="443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venir Book"/>
                    <a:cs typeface="Avenir Book"/>
                  </a:rPr>
                  <a:t>Organisms invest a lot of resources in SM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476494" y="6215845"/>
              <a:ext cx="2095858" cy="332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Streptomyces </a:t>
              </a:r>
              <a:r>
                <a:rPr lang="en-US" sz="1200" i="1" dirty="0" err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roseosporus</a:t>
              </a:r>
              <a:endParaRPr lang="en-US" sz="1200" i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46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7298675" cy="666750"/>
          </a:xfrm>
        </p:spPr>
        <p:txBody>
          <a:bodyPr/>
          <a:lstStyle/>
          <a:p>
            <a:r>
              <a:rPr lang="en-US" dirty="0" smtClean="0"/>
              <a:t>Use Case – hands on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07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683063" y="3507252"/>
            <a:ext cx="44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venir Book"/>
                <a:cs typeface="Avenir Book"/>
              </a:rPr>
              <a:t>Is gene </a:t>
            </a:r>
            <a:r>
              <a:rPr lang="en-US" b="1" dirty="0">
                <a:latin typeface="Avenir Book"/>
                <a:cs typeface="Avenir Book"/>
              </a:rPr>
              <a:t>with gene ID </a:t>
            </a:r>
            <a:r>
              <a:rPr lang="en-US" b="1" dirty="0" smtClean="0">
                <a:latin typeface="Avenir Book"/>
                <a:cs typeface="Avenir Book"/>
              </a:rPr>
              <a:t>640640151 in a BC?</a:t>
            </a:r>
            <a:endParaRPr lang="en-US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617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833228" y="3279534"/>
            <a:ext cx="6979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How many BCs does </a:t>
            </a:r>
            <a:r>
              <a:rPr lang="en-US" sz="1400" b="1" dirty="0" err="1" smtClean="0"/>
              <a:t>Rhodobacterales</a:t>
            </a:r>
            <a:r>
              <a:rPr lang="en-US" sz="1400" b="1" dirty="0" smtClean="0"/>
              <a:t> </a:t>
            </a:r>
            <a:r>
              <a:rPr lang="en-US" sz="1400" b="1" dirty="0"/>
              <a:t>sp. </a:t>
            </a:r>
            <a:r>
              <a:rPr lang="en-US" sz="1400" b="1" dirty="0" smtClean="0"/>
              <a:t>HTCC2150 (</a:t>
            </a:r>
            <a:r>
              <a:rPr lang="en-US" sz="1400" b="1" dirty="0"/>
              <a:t>IMG ID </a:t>
            </a:r>
            <a:r>
              <a:rPr lang="en-US" sz="1400" b="1" dirty="0" smtClean="0"/>
              <a:t>640612203) have? </a:t>
            </a:r>
            <a:endParaRPr lang="en-US" sz="1400" b="1" dirty="0"/>
          </a:p>
        </p:txBody>
      </p:sp>
      <p:sp>
        <p:nvSpPr>
          <p:cNvPr id="5" name="Rectangle 4"/>
          <p:cNvSpPr/>
          <p:nvPr/>
        </p:nvSpPr>
        <p:spPr>
          <a:xfrm>
            <a:off x="2286000" y="491277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img.jgi.doe.gov</a:t>
            </a:r>
            <a:r>
              <a:rPr lang="en-US" sz="1200" dirty="0"/>
              <a:t>/</a:t>
            </a:r>
            <a:r>
              <a:rPr lang="en-US" sz="1200" dirty="0" err="1"/>
              <a:t>cgi</a:t>
            </a:r>
            <a:r>
              <a:rPr lang="en-US" sz="1200" dirty="0"/>
              <a:t>-bin/w/</a:t>
            </a:r>
            <a:r>
              <a:rPr lang="en-US" sz="1200" dirty="0" err="1"/>
              <a:t>main.cgi?section</a:t>
            </a:r>
            <a:r>
              <a:rPr lang="en-US" sz="1200" dirty="0"/>
              <a:t>=</a:t>
            </a:r>
            <a:r>
              <a:rPr lang="en-US" sz="1200" dirty="0" err="1"/>
              <a:t>TaxonDetail&amp;page</a:t>
            </a:r>
            <a:r>
              <a:rPr lang="en-US" sz="1200" dirty="0"/>
              <a:t>=</a:t>
            </a:r>
            <a:r>
              <a:rPr lang="en-US" sz="1200" dirty="0" err="1"/>
              <a:t>taxonDetail&amp;taxon_oid</a:t>
            </a:r>
            <a:r>
              <a:rPr lang="en-US" sz="1200" dirty="0"/>
              <a:t>=640612203</a:t>
            </a:r>
          </a:p>
        </p:txBody>
      </p:sp>
    </p:spTree>
    <p:extLst>
      <p:ext uri="{BB962C8B-B14F-4D97-AF65-F5344CB8AC3E}">
        <p14:creationId xmlns:p14="http://schemas.microsoft.com/office/powerpoint/2010/main" val="11120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696883"/>
            <a:ext cx="7086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09601" y="3696883"/>
            <a:ext cx="82035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BCs encode a compound that is similar to Azithromycin</a:t>
            </a:r>
            <a:r>
              <a:rPr lang="en-US" b="1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Azithromycin is a semi</a:t>
            </a:r>
            <a:r>
              <a:rPr lang="en-US" dirty="0"/>
              <a:t>-</a:t>
            </a:r>
            <a:r>
              <a:rPr lang="en-US" dirty="0" smtClean="0"/>
              <a:t>synthetic drug </a:t>
            </a:r>
            <a:r>
              <a:rPr lang="en-US" dirty="0"/>
              <a:t>that has been used in the treatment of Mycobacterium </a:t>
            </a:r>
            <a:r>
              <a:rPr lang="en-US" dirty="0" err="1"/>
              <a:t>avium</a:t>
            </a:r>
            <a:r>
              <a:rPr lang="en-US" dirty="0"/>
              <a:t> </a:t>
            </a:r>
            <a:r>
              <a:rPr lang="en-US" dirty="0" err="1"/>
              <a:t>intracellulare</a:t>
            </a:r>
            <a:r>
              <a:rPr lang="en-US" dirty="0"/>
              <a:t> infections, toxoplasmosis, and cryptosporidiosis.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6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4700" y="3718801"/>
            <a:ext cx="721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Homoserine</a:t>
            </a:r>
            <a:r>
              <a:rPr lang="en-US" dirty="0" smtClean="0"/>
              <a:t> Lactone is an SM often used for quorum sensing.</a:t>
            </a:r>
          </a:p>
          <a:p>
            <a:endParaRPr lang="en-US" dirty="0"/>
          </a:p>
          <a:p>
            <a:r>
              <a:rPr lang="en-US" b="1" dirty="0" smtClean="0"/>
              <a:t>Which phylogenetic </a:t>
            </a:r>
            <a:r>
              <a:rPr lang="en-US" b="1" u="sng" dirty="0" smtClean="0"/>
              <a:t>order</a:t>
            </a:r>
            <a:r>
              <a:rPr lang="en-US" b="1" dirty="0" smtClean="0"/>
              <a:t> has the most </a:t>
            </a:r>
            <a:r>
              <a:rPr lang="en-US" b="1" dirty="0" err="1" smtClean="0"/>
              <a:t>Homoserine</a:t>
            </a:r>
            <a:r>
              <a:rPr lang="en-US" b="1" dirty="0" smtClean="0"/>
              <a:t> Lactone producing bacteria?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754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1" y="3627809"/>
            <a:ext cx="741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Transposases</a:t>
            </a:r>
            <a:r>
              <a:rPr lang="en-US" dirty="0" smtClean="0"/>
              <a:t> are often associated with BCs due to their mobile nature.</a:t>
            </a:r>
          </a:p>
          <a:p>
            <a:endParaRPr lang="en-US" dirty="0" smtClean="0"/>
          </a:p>
          <a:p>
            <a:r>
              <a:rPr lang="en-US" b="1" dirty="0" smtClean="0"/>
              <a:t>Which high confidence BCs contain </a:t>
            </a:r>
            <a:r>
              <a:rPr lang="en-US" b="1" dirty="0" err="1" smtClean="0"/>
              <a:t>transposases</a:t>
            </a:r>
            <a:r>
              <a:rPr lang="en-US" b="1" dirty="0" smtClean="0"/>
              <a:t>, are classified as Type I </a:t>
            </a:r>
            <a:r>
              <a:rPr lang="en-US" b="1" dirty="0" err="1" smtClean="0"/>
              <a:t>Polyketide</a:t>
            </a:r>
            <a:r>
              <a:rPr lang="en-US" b="1" dirty="0" smtClean="0"/>
              <a:t> Synthase clusters and might encode for a large SM.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25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683063" y="3507252"/>
            <a:ext cx="44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venir Book"/>
                <a:cs typeface="Avenir Book"/>
              </a:rPr>
              <a:t>Is gene </a:t>
            </a:r>
            <a:r>
              <a:rPr lang="en-US" b="1" dirty="0">
                <a:latin typeface="Avenir Book"/>
                <a:cs typeface="Avenir Book"/>
              </a:rPr>
              <a:t>with gene ID </a:t>
            </a:r>
            <a:r>
              <a:rPr lang="en-US" b="1" dirty="0" smtClean="0">
                <a:latin typeface="Avenir Book"/>
                <a:cs typeface="Avenir Book"/>
              </a:rPr>
              <a:t>640640151 in a BC?</a:t>
            </a:r>
            <a:endParaRPr lang="en-US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387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Is gene with gene ID 640640151 in a BC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8442" r="-28442"/>
          <a:stretch>
            <a:fillRect/>
          </a:stretch>
        </p:blipFill>
        <p:spPr>
          <a:xfrm>
            <a:off x="91109" y="666750"/>
            <a:ext cx="8892592" cy="4484081"/>
          </a:xfrm>
        </p:spPr>
      </p:pic>
      <p:sp>
        <p:nvSpPr>
          <p:cNvPr id="5" name="Rectangle 4"/>
          <p:cNvSpPr/>
          <p:nvPr/>
        </p:nvSpPr>
        <p:spPr>
          <a:xfrm>
            <a:off x="251410" y="5278983"/>
            <a:ext cx="8892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https://img.jgi.doe.gov/cgi-bin/w/main.cgi?section=GeneDetail&amp;page=geneDetail&amp;gene_oid=</a:t>
            </a:r>
            <a:r>
              <a:rPr lang="en-US" sz="1400" dirty="0" smtClean="0">
                <a:hlinkClick r:id="rId3"/>
              </a:rPr>
              <a:t>640640151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95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>
                <a:solidFill>
                  <a:srgbClr val="D6E2E9"/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833228" y="3279534"/>
            <a:ext cx="6979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How many BCs does </a:t>
            </a:r>
            <a:r>
              <a:rPr lang="en-US" sz="1400" b="1" dirty="0" err="1" smtClean="0"/>
              <a:t>Rhodobacterales</a:t>
            </a:r>
            <a:r>
              <a:rPr lang="en-US" sz="1400" b="1" dirty="0" smtClean="0"/>
              <a:t> </a:t>
            </a:r>
            <a:r>
              <a:rPr lang="en-US" sz="1400" b="1" dirty="0"/>
              <a:t>sp. </a:t>
            </a:r>
            <a:r>
              <a:rPr lang="en-US" sz="1400" b="1" dirty="0" smtClean="0"/>
              <a:t>HTCC2150 (</a:t>
            </a:r>
            <a:r>
              <a:rPr lang="en-US" sz="1400" b="1" dirty="0"/>
              <a:t>IMG ID </a:t>
            </a:r>
            <a:r>
              <a:rPr lang="en-US" sz="1400" b="1" dirty="0" smtClean="0"/>
              <a:t>640612203) have? </a:t>
            </a:r>
            <a:endParaRPr lang="en-US" sz="1400" b="1" dirty="0"/>
          </a:p>
        </p:txBody>
      </p:sp>
      <p:sp>
        <p:nvSpPr>
          <p:cNvPr id="5" name="Rectangle 4"/>
          <p:cNvSpPr/>
          <p:nvPr/>
        </p:nvSpPr>
        <p:spPr>
          <a:xfrm>
            <a:off x="2286000" y="491277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img.jgi.doe.gov</a:t>
            </a:r>
            <a:r>
              <a:rPr lang="en-US" sz="1200" dirty="0"/>
              <a:t>/</a:t>
            </a:r>
            <a:r>
              <a:rPr lang="en-US" sz="1200" dirty="0" err="1"/>
              <a:t>cgi</a:t>
            </a:r>
            <a:r>
              <a:rPr lang="en-US" sz="1200" dirty="0"/>
              <a:t>-bin/w/</a:t>
            </a:r>
            <a:r>
              <a:rPr lang="en-US" sz="1200" dirty="0" err="1"/>
              <a:t>main.cgi?section</a:t>
            </a:r>
            <a:r>
              <a:rPr lang="en-US" sz="1200" dirty="0"/>
              <a:t>=</a:t>
            </a:r>
            <a:r>
              <a:rPr lang="en-US" sz="1200" dirty="0" err="1"/>
              <a:t>TaxonDetail&amp;page</a:t>
            </a:r>
            <a:r>
              <a:rPr lang="en-US" sz="1200" dirty="0"/>
              <a:t>=</a:t>
            </a:r>
            <a:r>
              <a:rPr lang="en-US" sz="1200" dirty="0" err="1"/>
              <a:t>taxonDetail&amp;taxon_oid</a:t>
            </a:r>
            <a:r>
              <a:rPr lang="en-US" sz="1200" dirty="0"/>
              <a:t>=640612203</a:t>
            </a:r>
          </a:p>
        </p:txBody>
      </p:sp>
    </p:spTree>
    <p:extLst>
      <p:ext uri="{BB962C8B-B14F-4D97-AF65-F5344CB8AC3E}">
        <p14:creationId xmlns:p14="http://schemas.microsoft.com/office/powerpoint/2010/main" val="211458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How many BCs does </a:t>
            </a:r>
            <a:r>
              <a:rPr lang="en-US" sz="1800" dirty="0" err="1"/>
              <a:t>Rhodobacterales</a:t>
            </a:r>
            <a:r>
              <a:rPr lang="en-US" sz="1800" dirty="0"/>
              <a:t> sp. </a:t>
            </a:r>
            <a:r>
              <a:rPr lang="en-US" sz="1800" dirty="0" smtClean="0"/>
              <a:t>HTCC2150 have</a:t>
            </a:r>
            <a:r>
              <a:rPr lang="en-US" sz="1800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400" dirty="0" smtClean="0"/>
              <a:t>Go to Genome detail page 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Scroll down to Statistics Section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If this genome has BCs annotated, it will have a “Biosynthetic Clusters” row with the number of total BCs.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25" y="2081160"/>
            <a:ext cx="5153628" cy="30239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4326" y="4130864"/>
            <a:ext cx="5153627" cy="395238"/>
          </a:xfrm>
          <a:prstGeom prst="rect">
            <a:avLst/>
          </a:prstGeom>
          <a:noFill/>
          <a:ln>
            <a:solidFill>
              <a:srgbClr val="80008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Secondary metabolites </a:t>
            </a:r>
            <a:r>
              <a:rPr lang="en-US" dirty="0"/>
              <a:t>are organic molecules that are not necessary for the growth of the producing organism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499" y="1852079"/>
            <a:ext cx="263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Communication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Quorum Sensing 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Homoserine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 lactones)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5300" y="1852079"/>
            <a:ext cx="2447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Warfare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Anti-bacterial agents 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Daptomycin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94458" y="1852079"/>
            <a:ext cx="3502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Survival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Extracellular electron transfer (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phenazine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s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latin typeface="Avenir Book"/>
                <a:cs typeface="Avenir Book"/>
              </a:rPr>
              <a:t>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31126" y="2962852"/>
            <a:ext cx="8048864" cy="2580206"/>
            <a:chOff x="431126" y="3555423"/>
            <a:chExt cx="8048864" cy="309624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259" y="3671282"/>
              <a:ext cx="1186397" cy="100903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701259" y="4693715"/>
              <a:ext cx="1186397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Avenir Book"/>
                  <a:cs typeface="Avenir Book"/>
                </a:rPr>
                <a:t>Morphine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2483" y="3671282"/>
              <a:ext cx="1265633" cy="104098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781719" y="4712265"/>
              <a:ext cx="1186397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Avenir Book"/>
                  <a:cs typeface="Avenir Book"/>
                </a:rPr>
                <a:t>Caffeine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7210" y="3555423"/>
              <a:ext cx="1256246" cy="11568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7209" y="5340674"/>
              <a:ext cx="1647885" cy="88761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527059" y="4715491"/>
              <a:ext cx="1186397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2">
                      <a:lumMod val="50000"/>
                    </a:schemeClr>
                  </a:solidFill>
                  <a:latin typeface="Avenir Book"/>
                  <a:cs typeface="Avenir Book"/>
                </a:rPr>
                <a:t>Artemisinin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39757" y="6319272"/>
              <a:ext cx="1186397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Avenir Book"/>
                  <a:cs typeface="Avenir Book"/>
                </a:rPr>
                <a:t>Penicillin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4589" y="5106778"/>
              <a:ext cx="2055401" cy="141308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781719" y="6319271"/>
              <a:ext cx="1186397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2">
                      <a:lumMod val="50000"/>
                    </a:schemeClr>
                  </a:solidFill>
                  <a:latin typeface="Avenir Book"/>
                  <a:cs typeface="Avenir Book"/>
                </a:rPr>
                <a:t>Teixobactin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0300" y="5106778"/>
              <a:ext cx="1919982" cy="123579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701259" y="6319271"/>
              <a:ext cx="1186397" cy="33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2">
                      <a:lumMod val="50000"/>
                    </a:schemeClr>
                  </a:solidFill>
                  <a:latin typeface="Avenir Book"/>
                  <a:cs typeface="Avenir Book"/>
                </a:rPr>
                <a:t>Avermectin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Avenir Book"/>
                <a:cs typeface="Avenir Book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1126" y="4019554"/>
              <a:ext cx="1782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venir Book"/>
                  <a:cs typeface="Avenir Book"/>
                </a:rPr>
                <a:t>Plant derived</a:t>
              </a:r>
              <a:endParaRPr lang="en-US" sz="1400" dirty="0">
                <a:latin typeface="Avenir Book"/>
                <a:cs typeface="Avenir Book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1126" y="5570966"/>
              <a:ext cx="1747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venir Book"/>
                  <a:cs typeface="Avenir Book"/>
                </a:rPr>
                <a:t>Microbe derived</a:t>
              </a:r>
              <a:endParaRPr lang="en-US" sz="1400" dirty="0"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7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3696883"/>
            <a:ext cx="7086600" cy="666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09601" y="3696883"/>
            <a:ext cx="82035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BCs encode a compound that is similar to Azithromycin</a:t>
            </a:r>
            <a:r>
              <a:rPr lang="en-US" b="1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Azithromycin is a semi</a:t>
            </a:r>
            <a:r>
              <a:rPr lang="en-US" dirty="0"/>
              <a:t>-</a:t>
            </a:r>
            <a:r>
              <a:rPr lang="en-US" dirty="0" smtClean="0"/>
              <a:t>synthetic drug </a:t>
            </a:r>
            <a:r>
              <a:rPr lang="en-US" dirty="0"/>
              <a:t>that has been used in the treatment of Mycobacterium </a:t>
            </a:r>
            <a:r>
              <a:rPr lang="en-US" dirty="0" err="1"/>
              <a:t>avium</a:t>
            </a:r>
            <a:r>
              <a:rPr lang="en-US" dirty="0"/>
              <a:t> </a:t>
            </a:r>
            <a:r>
              <a:rPr lang="en-US" dirty="0" err="1"/>
              <a:t>intracellulare</a:t>
            </a:r>
            <a:r>
              <a:rPr lang="en-US" dirty="0"/>
              <a:t> infections, toxoplasmosis, and cryptosporidiosis.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8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What BCs encode a compound that is similar to </a:t>
            </a:r>
            <a:r>
              <a:rPr lang="en-US" sz="1800" dirty="0" smtClean="0"/>
              <a:t>Azithromycin?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400" dirty="0" smtClean="0"/>
              <a:t>Search SMs for “Azithromycin” -&gt; FAIL! It’s semi-synthetic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Find SMILES for azithromycin (use </a:t>
            </a:r>
            <a:r>
              <a:rPr lang="en-US" sz="1400" dirty="0" err="1" smtClean="0"/>
              <a:t>google</a:t>
            </a:r>
            <a:r>
              <a:rPr lang="en-US" sz="1400" dirty="0" smtClean="0"/>
              <a:t>, </a:t>
            </a:r>
            <a:r>
              <a:rPr lang="en-US" sz="1400" dirty="0" err="1" smtClean="0"/>
              <a:t>pubchem</a:t>
            </a:r>
            <a:r>
              <a:rPr lang="en-US" sz="1400" dirty="0" smtClean="0"/>
              <a:t> compound, </a:t>
            </a:r>
            <a:r>
              <a:rPr lang="en-US" sz="1400" dirty="0" err="1" smtClean="0"/>
              <a:t>etc</a:t>
            </a:r>
            <a:r>
              <a:rPr lang="en-US" sz="1400" dirty="0" smtClean="0"/>
              <a:t>)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Use Search by Structure Function -&gt; SUCCESS! 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9" y="2014434"/>
            <a:ext cx="7631147" cy="23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4700" y="3267109"/>
            <a:ext cx="721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Homoserine</a:t>
            </a:r>
            <a:r>
              <a:rPr lang="en-US" dirty="0" smtClean="0"/>
              <a:t> Lactone is an SM often used for quorum sensing.</a:t>
            </a:r>
          </a:p>
          <a:p>
            <a:endParaRPr lang="en-US" dirty="0"/>
          </a:p>
          <a:p>
            <a:r>
              <a:rPr lang="en-US" b="1" dirty="0" smtClean="0"/>
              <a:t>Which phylogenetic </a:t>
            </a:r>
            <a:r>
              <a:rPr lang="en-US" b="1" u="sng" dirty="0" smtClean="0"/>
              <a:t>order</a:t>
            </a:r>
            <a:r>
              <a:rPr lang="en-US" b="1" dirty="0" smtClean="0"/>
              <a:t> has the most </a:t>
            </a:r>
            <a:r>
              <a:rPr lang="en-US" b="1" dirty="0" err="1" smtClean="0"/>
              <a:t>Homoserine</a:t>
            </a:r>
            <a:r>
              <a:rPr lang="en-US" b="1" dirty="0" smtClean="0"/>
              <a:t> Lactone producing bacteria?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65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Which phylogenetic </a:t>
            </a:r>
            <a:r>
              <a:rPr lang="en-US" sz="1800" u="sng" dirty="0"/>
              <a:t>order</a:t>
            </a:r>
            <a:r>
              <a:rPr lang="en-US" sz="1800" dirty="0"/>
              <a:t> has the most </a:t>
            </a:r>
            <a:r>
              <a:rPr lang="en-US" sz="1800" dirty="0" err="1"/>
              <a:t>Homoserine</a:t>
            </a:r>
            <a:r>
              <a:rPr lang="en-US" sz="1800" dirty="0"/>
              <a:t> Lactone producing bacteria?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Couple of ways to answer question. Fastest is: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 smtClean="0"/>
              <a:t>Go to BC Statistics page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Browse by BC_TYPE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Click on “</a:t>
            </a:r>
            <a:r>
              <a:rPr lang="en-US" sz="1400" dirty="0" err="1" smtClean="0"/>
              <a:t>hserlactone</a:t>
            </a:r>
            <a:r>
              <a:rPr lang="en-US" sz="1400" dirty="0" smtClean="0"/>
              <a:t>” 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Add scaffolds to Scaffold cart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In scaffold cart, add genomes to Genome cart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In genome cart, “Group Genome Cart by Phyla”</a:t>
            </a:r>
          </a:p>
          <a:p>
            <a:pPr>
              <a:buFont typeface="+mj-lt"/>
              <a:buAutoNum type="arabicPeriod"/>
            </a:pPr>
            <a:r>
              <a:rPr lang="en-US" sz="1400" dirty="0" smtClean="0"/>
              <a:t>In Genome Cart Phylum List, select “Group </a:t>
            </a:r>
            <a:r>
              <a:rPr lang="en-US" sz="1400" dirty="0"/>
              <a:t>Genome Cart </a:t>
            </a:r>
            <a:r>
              <a:rPr lang="en-US" sz="1400" dirty="0" smtClean="0"/>
              <a:t>by”-&gt;“Order”</a:t>
            </a:r>
          </a:p>
          <a:p>
            <a:pPr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55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Is this gene in a BC?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How many BCs does this genome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BCs encode a compound that is similar to a specific known compound?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D6E2E9"/>
                </a:solidFill>
              </a:rPr>
              <a:t>What is the phylogenetic distribution of bacteria containing a specific BC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can I find high confidence BCs containing a specific enzymatic activity and might encode for a large SM?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1" y="3450167"/>
            <a:ext cx="741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Transposases</a:t>
            </a:r>
            <a:r>
              <a:rPr lang="en-US" dirty="0" smtClean="0"/>
              <a:t> are often associated with BCs due to their mobile nature.</a:t>
            </a:r>
          </a:p>
          <a:p>
            <a:endParaRPr lang="en-US" dirty="0" smtClean="0"/>
          </a:p>
          <a:p>
            <a:r>
              <a:rPr lang="en-US" b="1" dirty="0" smtClean="0"/>
              <a:t>Which high confidence BCs contain </a:t>
            </a:r>
            <a:r>
              <a:rPr lang="en-US" b="1" dirty="0" err="1" smtClean="0"/>
              <a:t>transposases</a:t>
            </a:r>
            <a:r>
              <a:rPr lang="en-US" b="1" dirty="0" smtClean="0"/>
              <a:t>, are classified as Type I </a:t>
            </a:r>
            <a:r>
              <a:rPr lang="en-US" b="1" dirty="0" err="1" smtClean="0"/>
              <a:t>Polyketide</a:t>
            </a:r>
            <a:r>
              <a:rPr lang="en-US" b="1" dirty="0" smtClean="0"/>
              <a:t> Synthase clusters and might encode for a large SM.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Find interesting BCs that have </a:t>
            </a:r>
            <a:r>
              <a:rPr lang="en-US" sz="2400" dirty="0" err="1" smtClean="0"/>
              <a:t>transposases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400" dirty="0" smtClean="0"/>
              <a:t>Find PFAM corresponding to </a:t>
            </a:r>
            <a:r>
              <a:rPr lang="en-US" sz="1400" dirty="0" err="1" smtClean="0"/>
              <a:t>transposases</a:t>
            </a:r>
            <a:r>
              <a:rPr lang="en-US" sz="1400" dirty="0" smtClean="0"/>
              <a:t> -&gt; pf01609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 smtClean="0"/>
              <a:t>Search for BCs containing this pf01609, have BC type type “t1pks”, are between 10,000 and 100,000 bases long, have 5-20 genes, and a probability higher than 0.8.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064604"/>
            <a:ext cx="6731000" cy="30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7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SM discovery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Isolate </a:t>
            </a:r>
            <a:r>
              <a:rPr lang="en-US" dirty="0" smtClean="0"/>
              <a:t>organism in pure culture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Grow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Search for </a:t>
            </a:r>
            <a:r>
              <a:rPr lang="en-US" dirty="0" smtClean="0"/>
              <a:t>SMs (chemical or biochemical assays, MS)</a:t>
            </a: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Limitations:</a:t>
            </a:r>
          </a:p>
          <a:p>
            <a:pPr>
              <a:buFont typeface="+mj-lt"/>
              <a:buAutoNum type="arabicPeriod"/>
            </a:pPr>
            <a:r>
              <a:rPr lang="en-US" dirty="0"/>
              <a:t>99% of organisms in an environmental sample are </a:t>
            </a:r>
            <a:r>
              <a:rPr lang="en-US" dirty="0" smtClean="0"/>
              <a:t>unculturable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Undetectable SM</a:t>
            </a:r>
          </a:p>
          <a:p>
            <a:pPr>
              <a:buFont typeface="+mj-lt"/>
              <a:buAutoNum type="arabicPeriod"/>
            </a:pPr>
            <a:r>
              <a:rPr lang="en-US" dirty="0"/>
              <a:t>Cryptic SM potential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81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encoded by genes in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42" y="830551"/>
            <a:ext cx="2492001" cy="13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2187901"/>
            <a:ext cx="9093200" cy="4127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636323"/>
            <a:ext cx="8229600" cy="2012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SMs are often encoded by genes that are found in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Computational prediction of biosynthetic clusters allows discovery of SMs: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that are cryptic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in the rare biosphere, i.e. the 99% of organisms in an </a:t>
            </a:r>
            <a:r>
              <a:rPr lang="en-US" dirty="0" err="1" smtClean="0"/>
              <a:t>env</a:t>
            </a:r>
            <a:r>
              <a:rPr lang="en-US" dirty="0" smtClean="0"/>
              <a:t>. sample</a:t>
            </a:r>
          </a:p>
        </p:txBody>
      </p:sp>
    </p:spTree>
    <p:extLst>
      <p:ext uri="{BB962C8B-B14F-4D97-AF65-F5344CB8AC3E}">
        <p14:creationId xmlns:p14="http://schemas.microsoft.com/office/powerpoint/2010/main" val="16657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Cryptic Biosynthetic Clusters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8685" b="82153"/>
          <a:stretch/>
        </p:blipFill>
        <p:spPr>
          <a:xfrm>
            <a:off x="2193124" y="1838854"/>
            <a:ext cx="3233329" cy="303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1" y="668470"/>
            <a:ext cx="40959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Avenir Book"/>
                <a:cs typeface="Avenir Book"/>
              </a:rPr>
              <a:t>Saccharopolyspora</a:t>
            </a:r>
            <a:r>
              <a:rPr lang="en-US" sz="1600" dirty="0">
                <a:latin typeface="Avenir Book"/>
                <a:cs typeface="Avenir Book"/>
              </a:rPr>
              <a:t> </a:t>
            </a:r>
            <a:r>
              <a:rPr lang="en-US" sz="1600" dirty="0" err="1" smtClean="0">
                <a:latin typeface="Avenir Book"/>
                <a:cs typeface="Avenir Book"/>
              </a:rPr>
              <a:t>erythraea</a:t>
            </a:r>
            <a:r>
              <a:rPr lang="en-US" sz="1600" dirty="0" smtClean="0">
                <a:latin typeface="Avenir Book"/>
                <a:cs typeface="Avenir Book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8.2 </a:t>
            </a:r>
            <a:r>
              <a:rPr lang="en-US" sz="1600" dirty="0" err="1" smtClean="0">
                <a:latin typeface="Avenir Book"/>
                <a:cs typeface="Avenir Book"/>
              </a:rPr>
              <a:t>Mbp</a:t>
            </a:r>
            <a:r>
              <a:rPr lang="en-US" sz="1600" dirty="0" smtClean="0">
                <a:latin typeface="Avenir Book"/>
                <a:cs typeface="Avenir Book"/>
              </a:rPr>
              <a:t> </a:t>
            </a:r>
            <a:r>
              <a:rPr lang="en-US" sz="1600" dirty="0" err="1" smtClean="0">
                <a:latin typeface="Avenir Book"/>
                <a:cs typeface="Avenir Book"/>
              </a:rPr>
              <a:t>Actinomycete</a:t>
            </a: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commercial producer of erythromycin A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30497" y="5282252"/>
            <a:ext cx="67858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Avenir Book"/>
                <a:cs typeface="Avenir Book"/>
              </a:rPr>
              <a:t>Oliynyk</a:t>
            </a:r>
            <a:r>
              <a:rPr lang="en-US" sz="1100" dirty="0">
                <a:latin typeface="Avenir Book"/>
                <a:cs typeface="Avenir Book"/>
              </a:rPr>
              <a:t>, </a:t>
            </a:r>
            <a:r>
              <a:rPr lang="en-US" sz="1100" dirty="0" err="1">
                <a:latin typeface="Avenir Book"/>
                <a:cs typeface="Avenir Book"/>
              </a:rPr>
              <a:t>Markiyan</a:t>
            </a:r>
            <a:r>
              <a:rPr lang="en-US" sz="1100" dirty="0">
                <a:latin typeface="Avenir Book"/>
                <a:cs typeface="Avenir Book"/>
              </a:rPr>
              <a:t>, et al. "Complete genome sequence of the erythromycin-producing bacterium </a:t>
            </a:r>
            <a:r>
              <a:rPr lang="en-US" sz="1100" dirty="0" err="1">
                <a:latin typeface="Avenir Book"/>
                <a:cs typeface="Avenir Book"/>
              </a:rPr>
              <a:t>Saccharopolyspora</a:t>
            </a:r>
            <a:r>
              <a:rPr lang="en-US" sz="1100" dirty="0">
                <a:latin typeface="Avenir Book"/>
                <a:cs typeface="Avenir Book"/>
              </a:rPr>
              <a:t> </a:t>
            </a:r>
            <a:r>
              <a:rPr lang="en-US" sz="1100" dirty="0" err="1">
                <a:latin typeface="Avenir Book"/>
                <a:cs typeface="Avenir Book"/>
              </a:rPr>
              <a:t>erythraea</a:t>
            </a:r>
            <a:r>
              <a:rPr lang="en-US" sz="1100" dirty="0">
                <a:latin typeface="Avenir Book"/>
                <a:cs typeface="Avenir Book"/>
              </a:rPr>
              <a:t> NRRL23338." Nature biotechnology 25.4 (2007): 447-453.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22" y="1551434"/>
            <a:ext cx="1555694" cy="1005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4826" y="2556801"/>
            <a:ext cx="11355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erythromycin A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2193123" y="1841500"/>
            <a:ext cx="2825917" cy="317500"/>
          </a:xfrm>
          <a:prstGeom prst="rect">
            <a:avLst/>
          </a:prstGeom>
          <a:noFill/>
          <a:ln w="19050" cmpd="sng">
            <a:solidFill>
              <a:srgbClr val="8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Cryptic Biosynthetic Clusters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24" y="1551434"/>
            <a:ext cx="3233329" cy="33094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71" y="1551434"/>
            <a:ext cx="3157054" cy="21325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1" y="668470"/>
            <a:ext cx="40959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Avenir Book"/>
                <a:cs typeface="Avenir Book"/>
              </a:rPr>
              <a:t>Saccharopolyspora</a:t>
            </a:r>
            <a:r>
              <a:rPr lang="en-US" sz="1600" dirty="0">
                <a:latin typeface="Avenir Book"/>
                <a:cs typeface="Avenir Book"/>
              </a:rPr>
              <a:t> </a:t>
            </a:r>
            <a:r>
              <a:rPr lang="en-US" sz="1600" dirty="0" err="1" smtClean="0">
                <a:latin typeface="Avenir Book"/>
                <a:cs typeface="Avenir Book"/>
              </a:rPr>
              <a:t>erythraea</a:t>
            </a:r>
            <a:r>
              <a:rPr lang="en-US" sz="1600" dirty="0" smtClean="0">
                <a:latin typeface="Avenir Book"/>
                <a:cs typeface="Avenir Book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8.2 </a:t>
            </a:r>
            <a:r>
              <a:rPr lang="en-US" sz="1600" dirty="0" err="1" smtClean="0">
                <a:latin typeface="Avenir Book"/>
                <a:cs typeface="Avenir Book"/>
              </a:rPr>
              <a:t>Mbp</a:t>
            </a:r>
            <a:r>
              <a:rPr lang="en-US" sz="1600" dirty="0" smtClean="0">
                <a:latin typeface="Avenir Book"/>
                <a:cs typeface="Avenir Book"/>
              </a:rPr>
              <a:t> </a:t>
            </a:r>
            <a:r>
              <a:rPr lang="en-US" sz="1600" dirty="0" err="1" smtClean="0">
                <a:latin typeface="Avenir Book"/>
                <a:cs typeface="Avenir Book"/>
              </a:rPr>
              <a:t>Actinomycete</a:t>
            </a:r>
            <a:endParaRPr lang="en-US" sz="1600" dirty="0" smtClean="0">
              <a:latin typeface="Avenir Book"/>
              <a:cs typeface="Avenir Book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venir Book"/>
                <a:cs typeface="Avenir Book"/>
              </a:rPr>
              <a:t>commercial producer of erythromycin A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30497" y="5249123"/>
            <a:ext cx="67858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Avenir Book"/>
                <a:cs typeface="Avenir Book"/>
              </a:rPr>
              <a:t>Oliynyk</a:t>
            </a:r>
            <a:r>
              <a:rPr lang="en-US" sz="1100" dirty="0">
                <a:latin typeface="Avenir Book"/>
                <a:cs typeface="Avenir Book"/>
              </a:rPr>
              <a:t>, </a:t>
            </a:r>
            <a:r>
              <a:rPr lang="en-US" sz="1100" dirty="0" err="1">
                <a:latin typeface="Avenir Book"/>
                <a:cs typeface="Avenir Book"/>
              </a:rPr>
              <a:t>Markiyan</a:t>
            </a:r>
            <a:r>
              <a:rPr lang="en-US" sz="1100" dirty="0">
                <a:latin typeface="Avenir Book"/>
                <a:cs typeface="Avenir Book"/>
              </a:rPr>
              <a:t>, et al. "Complete genome sequence of the erythromycin-producing bacterium </a:t>
            </a:r>
            <a:r>
              <a:rPr lang="en-US" sz="1100" dirty="0" err="1">
                <a:latin typeface="Avenir Book"/>
                <a:cs typeface="Avenir Book"/>
              </a:rPr>
              <a:t>Saccharopolyspora</a:t>
            </a:r>
            <a:r>
              <a:rPr lang="en-US" sz="1100" dirty="0">
                <a:latin typeface="Avenir Book"/>
                <a:cs typeface="Avenir Book"/>
              </a:rPr>
              <a:t> </a:t>
            </a:r>
            <a:r>
              <a:rPr lang="en-US" sz="1100" dirty="0" err="1">
                <a:latin typeface="Avenir Book"/>
                <a:cs typeface="Avenir Book"/>
              </a:rPr>
              <a:t>erythraea</a:t>
            </a:r>
            <a:r>
              <a:rPr lang="en-US" sz="1100" dirty="0">
                <a:latin typeface="Avenir Book"/>
                <a:cs typeface="Avenir Book"/>
              </a:rPr>
              <a:t> NRRL23338." Nature biotechnology 25.4 (2007): 447-453.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22" y="1551434"/>
            <a:ext cx="1555694" cy="1005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4826" y="2556801"/>
            <a:ext cx="11355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erythromycin A</a:t>
            </a:r>
            <a:endParaRPr 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5789452" y="4299050"/>
            <a:ext cx="285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At least 17 cryptic BCs</a:t>
            </a:r>
            <a:endParaRPr lang="en-US" sz="2000" dirty="0"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93123" y="1841500"/>
            <a:ext cx="2825917" cy="317500"/>
          </a:xfrm>
          <a:prstGeom prst="rect">
            <a:avLst/>
          </a:prstGeom>
          <a:noFill/>
          <a:ln w="19050" cmpd="sng">
            <a:solidFill>
              <a:srgbClr val="8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encoded by genes in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283" y="830551"/>
            <a:ext cx="2594967" cy="13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" y="2187901"/>
            <a:ext cx="9093200" cy="4127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636323"/>
            <a:ext cx="8229600" cy="20129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SMs are often encoded by genes that are found in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Computational prediction of biosynthetic clusters allows discovery of SMs: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that are cryptic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in the rare biosphere, i.e. the 99% of organisms in an </a:t>
            </a:r>
            <a:r>
              <a:rPr lang="en-US" dirty="0" err="1" smtClean="0"/>
              <a:t>env</a:t>
            </a:r>
            <a:r>
              <a:rPr lang="en-US" dirty="0" smtClean="0"/>
              <a:t>. sample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New paradigm for SM discovery: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17937476"/>
              </p:ext>
            </p:extLst>
          </p:nvPr>
        </p:nvGraphicFramePr>
        <p:xfrm>
          <a:off x="124736" y="4340130"/>
          <a:ext cx="9019264" cy="114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5080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0B5FB70-269F-014E-97DC-F83034B4F9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442AB2-235B-7245-9FB8-A64CEA1C2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368C30-D50D-9B45-87E2-72454A7C0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CE3CAC-8BF4-E04F-85E9-55079F6E8B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E8F039-03E9-6146-B419-4BFA61272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73CD32-5CA3-9C41-8212-D561AB99F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JGI_Science_Template">
  <a:themeElements>
    <a:clrScheme name="JGI_Science">
      <a:dk1>
        <a:srgbClr val="343434"/>
      </a:dk1>
      <a:lt1>
        <a:sysClr val="window" lastClr="FFFFFF"/>
      </a:lt1>
      <a:dk2>
        <a:srgbClr val="5A5A5A"/>
      </a:dk2>
      <a:lt2>
        <a:srgbClr val="F0F0F0"/>
      </a:lt2>
      <a:accent1>
        <a:srgbClr val="44687D"/>
      </a:accent1>
      <a:accent2>
        <a:srgbClr val="D3691B"/>
      </a:accent2>
      <a:accent3>
        <a:srgbClr val="609A3E"/>
      </a:accent3>
      <a:accent4>
        <a:srgbClr val="FDBA4D"/>
      </a:accent4>
      <a:accent5>
        <a:srgbClr val="919090"/>
      </a:accent5>
      <a:accent6>
        <a:srgbClr val="E9E7E7"/>
      </a:accent6>
      <a:hlink>
        <a:srgbClr val="507896"/>
      </a:hlink>
      <a:folHlink>
        <a:srgbClr val="4468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smtClean="0">
            <a:latin typeface="Avenir Book"/>
            <a:cs typeface="Avenir Boo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JGI_Science_Template.thmx</Template>
  <TotalTime>9212</TotalTime>
  <Words>2706</Words>
  <Application>Microsoft Office PowerPoint</Application>
  <PresentationFormat>On-screen Show (16:10)</PresentationFormat>
  <Paragraphs>360</Paragraphs>
  <Slides>45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JGI_Science_Template</vt:lpstr>
      <vt:lpstr>Discovery of Biosynthetic Clusters in Genomes and Metagenomes using IMG-ABC Data and Software</vt:lpstr>
      <vt:lpstr>Outline</vt:lpstr>
      <vt:lpstr>Introduction</vt:lpstr>
      <vt:lpstr>Introduction</vt:lpstr>
      <vt:lpstr>Traditional SM discovery approach</vt:lpstr>
      <vt:lpstr>SMs encoded by genes in clusters</vt:lpstr>
      <vt:lpstr>Cryptic Biosynthetic Clusters</vt:lpstr>
      <vt:lpstr>Cryptic Biosynthetic Clusters</vt:lpstr>
      <vt:lpstr>SMs encoded by genes in clusters</vt:lpstr>
      <vt:lpstr>Resurgence</vt:lpstr>
      <vt:lpstr>IMG-ABC</vt:lpstr>
      <vt:lpstr>IMG-ABC: Data Acquisition</vt:lpstr>
      <vt:lpstr>AntiSMASH v2 algorithm</vt:lpstr>
      <vt:lpstr>Caveat emptor</vt:lpstr>
      <vt:lpstr>Content Summary (# BCs)</vt:lpstr>
      <vt:lpstr>Latest features added to IMG-ABC</vt:lpstr>
      <vt:lpstr>BC Similarity Calculation</vt:lpstr>
      <vt:lpstr>BC Similarity Calculation</vt:lpstr>
      <vt:lpstr>User Interface</vt:lpstr>
      <vt:lpstr>Case Study – Pseudomonas fluorescens</vt:lpstr>
      <vt:lpstr>Case Study: Finding all BCs in your set of genomes</vt:lpstr>
      <vt:lpstr>Case Study: Saving the results</vt:lpstr>
      <vt:lpstr>Case study: Exploring the clusters</vt:lpstr>
      <vt:lpstr>Case Study: Visualizing cluster diversity</vt:lpstr>
      <vt:lpstr>Case Study: Exploring diacetylphloroglucinol clusters</vt:lpstr>
      <vt:lpstr>Case study: what do these numbers mean?</vt:lpstr>
      <vt:lpstr>Case Study: do these clusters look like DAPG?</vt:lpstr>
      <vt:lpstr>Case Study</vt:lpstr>
      <vt:lpstr>PowerPoint Presentation</vt:lpstr>
      <vt:lpstr>Use Case – hands on exercises </vt:lpstr>
      <vt:lpstr>Use Cases</vt:lpstr>
      <vt:lpstr>Use Cases</vt:lpstr>
      <vt:lpstr>Use Cases</vt:lpstr>
      <vt:lpstr>Use Cases</vt:lpstr>
      <vt:lpstr>Use Cases</vt:lpstr>
      <vt:lpstr>Use Cases</vt:lpstr>
      <vt:lpstr>Is gene with gene ID 640640151 in a BC?</vt:lpstr>
      <vt:lpstr>Use Cases</vt:lpstr>
      <vt:lpstr>How many BCs does Rhodobacterales sp. HTCC2150 have? </vt:lpstr>
      <vt:lpstr>Use Cases</vt:lpstr>
      <vt:lpstr>What BCs encode a compound that is similar to Azithromycin? </vt:lpstr>
      <vt:lpstr>Use Cases</vt:lpstr>
      <vt:lpstr>Which phylogenetic order has the most Homoserine Lactone producing bacteria?</vt:lpstr>
      <vt:lpstr>Use Cases</vt:lpstr>
      <vt:lpstr>Find interesting BCs that have transposases 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 GetSMe : Biosynthetic Gene Clusters and Secondary Metabolites</dc:title>
  <dc:creator>Michalis, Hadjithomas</dc:creator>
  <cp:lastModifiedBy>Natalia Ivanova</cp:lastModifiedBy>
  <cp:revision>171</cp:revision>
  <cp:lastPrinted>2015-09-15T17:14:49Z</cp:lastPrinted>
  <dcterms:created xsi:type="dcterms:W3CDTF">2014-09-09T18:57:24Z</dcterms:created>
  <dcterms:modified xsi:type="dcterms:W3CDTF">2016-09-27T20:43:20Z</dcterms:modified>
</cp:coreProperties>
</file>